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8" r:id="rId2"/>
    <p:sldId id="281" r:id="rId3"/>
    <p:sldId id="289" r:id="rId4"/>
    <p:sldId id="288" r:id="rId5"/>
    <p:sldId id="262" r:id="rId6"/>
    <p:sldId id="282" r:id="rId7"/>
    <p:sldId id="269" r:id="rId8"/>
    <p:sldId id="270" r:id="rId9"/>
    <p:sldId id="283" r:id="rId10"/>
    <p:sldId id="268" r:id="rId11"/>
    <p:sldId id="284" r:id="rId12"/>
    <p:sldId id="286" r:id="rId13"/>
    <p:sldId id="261" r:id="rId14"/>
    <p:sldId id="280" r:id="rId15"/>
    <p:sldId id="290" r:id="rId16"/>
    <p:sldId id="273" r:id="rId17"/>
    <p:sldId id="274" r:id="rId18"/>
    <p:sldId id="287" r:id="rId19"/>
    <p:sldId id="275" r:id="rId20"/>
    <p:sldId id="276" r:id="rId21"/>
    <p:sldId id="291" r:id="rId22"/>
    <p:sldId id="272" r:id="rId23"/>
    <p:sldId id="277" r:id="rId24"/>
    <p:sldId id="278" r:id="rId25"/>
    <p:sldId id="279" r:id="rId26"/>
    <p:sldId id="263" r:id="rId27"/>
    <p:sldId id="259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07F"/>
    <a:srgbClr val="09D258"/>
    <a:srgbClr val="FFB7B5"/>
    <a:srgbClr val="1E28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423"/>
    <p:restoredTop sz="94674"/>
  </p:normalViewPr>
  <p:slideViewPr>
    <p:cSldViewPr snapToGrid="0" snapToObjects="1">
      <p:cViewPr varScale="1">
        <p:scale>
          <a:sx n="131" d="100"/>
          <a:sy n="131" d="100"/>
        </p:scale>
        <p:origin x="38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A79668-BECA-474B-9856-75337F08E5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2F0C59-46BC-C340-9E8B-A9B9973826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1330F8-12C5-AC40-AB18-152C1D5E4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3B383-D673-A24D-A32D-B238BF801D3C}" type="datetimeFigureOut">
              <a:rPr lang="en-US" smtClean="0"/>
              <a:t>6/26/18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57F2EF-ECFB-8842-BB56-21357A39EF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4D6E3C-E224-F849-BA7B-AE83B5EE2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0EC1D-545A-744E-863E-FB161110D6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9426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79771-5D78-7B43-97AC-2C389640D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DAA8590-DF67-BD4B-A603-3B23F27D43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456EBC-62A2-9D4C-8D40-5F0384979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3B383-D673-A24D-A32D-B238BF801D3C}" type="datetimeFigureOut">
              <a:rPr lang="en-US" smtClean="0"/>
              <a:t>6/26/18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32E576-9D07-364E-853C-FC487AB3DF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B22682-2864-3045-BAAB-7ED1232411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0EC1D-545A-744E-863E-FB161110D6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27871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2739B75-5C0E-6140-A32D-E3C203360A4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CBFB83-C4FF-1B47-B38F-BEDC6B2B37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B8CAF1-1469-6B44-A384-457464D8EE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3B383-D673-A24D-A32D-B238BF801D3C}" type="datetimeFigureOut">
              <a:rPr lang="en-US" smtClean="0"/>
              <a:t>6/26/18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FF6B29-103D-9E41-8FF6-B26275403D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13EF2B-EEA3-824B-A90D-DECBA96065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0EC1D-545A-744E-863E-FB161110D6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0535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0EDAE-276F-8A46-8A32-609CE8254C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466B87-E159-FB45-93F8-D295703E0E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0259AC-3551-3D40-9223-CDB9DE147F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3B383-D673-A24D-A32D-B238BF801D3C}" type="datetimeFigureOut">
              <a:rPr lang="en-US" smtClean="0"/>
              <a:t>6/26/18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68B2B6-7702-274C-8A8B-3E613A404F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B2321C-226C-2948-B4E1-37D5BC56D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0EC1D-545A-744E-863E-FB161110D6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2717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74460C-312E-D840-8D54-3BD74C1348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0BC49E-D810-8E42-BDA1-8F382CD683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3EE696-3C62-C649-83E7-DD687F40F2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3B383-D673-A24D-A32D-B238BF801D3C}" type="datetimeFigureOut">
              <a:rPr lang="en-US" smtClean="0"/>
              <a:t>6/26/18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8055A7-0F0C-F844-A2BF-A97D9589CA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69925C-0BA3-4442-87E6-99FA087966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0EC1D-545A-744E-863E-FB161110D6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6114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CEC55-C4D3-724E-AA4A-EFBAB1090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11AA3D-4494-D24C-A754-6CF2ED0C72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9497E5-5FF8-AF48-827C-2A3485F073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749E3E-1065-804D-930C-D50CC92B6A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3B383-D673-A24D-A32D-B238BF801D3C}" type="datetimeFigureOut">
              <a:rPr lang="en-US" smtClean="0"/>
              <a:t>6/26/18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8FA506-0DC7-C84E-93C7-43295DF038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F0AF2F-888B-CA4B-9185-5A1B4554F5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0EC1D-545A-744E-863E-FB161110D6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4963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CF61A-9FF5-8B4F-8894-C30250DAF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D228ED-4338-6E4A-9B93-FB73B5C732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761B06-1F6D-5A48-9F9E-A71B79D96C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2A1D44-5262-E748-84C7-70DDA7DF1DC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3033834-BB89-1D4C-A5AC-92C396BC92B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87722F9-3FC3-3548-B408-50DCF1D103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3B383-D673-A24D-A32D-B238BF801D3C}" type="datetimeFigureOut">
              <a:rPr lang="en-US" smtClean="0"/>
              <a:t>6/26/18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EC594-7F7E-7F49-A649-4A7D392E96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645F5EC-34AF-6C41-94EA-B63E66F18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0EC1D-545A-744E-863E-FB161110D6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88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077D12-C332-D54A-B687-B613CC37E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83F5FBE-7451-7442-8E83-043012EBC6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3B383-D673-A24D-A32D-B238BF801D3C}" type="datetimeFigureOut">
              <a:rPr lang="en-US" smtClean="0"/>
              <a:t>6/26/18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F30D4C-041F-C444-B8D2-8DB71E344E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E9ACA3-62B3-BE40-B1FA-FAA1FEEEFA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0EC1D-545A-744E-863E-FB161110D6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691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70FB3F5-884F-9B47-8FC2-70331D686A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3B383-D673-A24D-A32D-B238BF801D3C}" type="datetimeFigureOut">
              <a:rPr lang="en-US" smtClean="0"/>
              <a:t>6/26/18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C72597-21D1-8E43-8B1C-3E7E55B43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8C5F12-38D6-634A-8107-F2C9E5A518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0EC1D-545A-744E-863E-FB161110D6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1150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96C5CC-332A-7949-A0A5-E224047200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BBB37C-524D-7348-B20A-271219AC7B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5A14A1-55D2-0542-94A8-E959C9E2BF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F5ADC4-AA04-024D-B1D7-1860527BC1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3B383-D673-A24D-A32D-B238BF801D3C}" type="datetimeFigureOut">
              <a:rPr lang="en-US" smtClean="0"/>
              <a:t>6/26/18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748755-DFB3-5F49-ACF0-92F6320836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8C863E-5245-7241-8679-B4E1E98224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0EC1D-545A-744E-863E-FB161110D6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8001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7CEE88-3635-4E48-9E71-D62B0C377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F1DD813-8882-5B43-9637-91D9E08F7CC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038664-E01F-4540-BE85-0899519E10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F82507-F900-0049-9557-98C407143F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3B383-D673-A24D-A32D-B238BF801D3C}" type="datetimeFigureOut">
              <a:rPr lang="en-US" smtClean="0"/>
              <a:t>6/26/18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FFED4A-16B2-5D45-A291-74ED2032BC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9C6C5F-2B29-8343-AA1A-92F912B6D8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0EC1D-545A-744E-863E-FB161110D6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5896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tif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D7F27B7-7628-C341-BB0E-63D9A60A2A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3BF6F9-DAB0-564F-BE6E-D18AFA4B20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FFE901-21D0-1B4C-899F-452E555B1B4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B3B383-D673-A24D-A32D-B238BF801D3C}" type="datetimeFigureOut">
              <a:rPr lang="en-US" smtClean="0"/>
              <a:t>6/26/18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C4613B-EFE9-6741-9289-A0177D6923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D4E64B-33C9-9C49-9D88-248F01DB12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0585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C0EC1D-545A-744E-863E-FB161110D60F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2BD310-39ED-7345-87C7-1F7A6C4E83F6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63837" y="6356350"/>
            <a:ext cx="725104" cy="433612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27BB94C-135F-074B-9429-0F0129B14A98}"/>
              </a:ext>
            </a:extLst>
          </p:cNvPr>
          <p:cNvCxnSpPr/>
          <p:nvPr userDrawn="1"/>
        </p:nvCxnSpPr>
        <p:spPr>
          <a:xfrm>
            <a:off x="0" y="6176963"/>
            <a:ext cx="12192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9257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tiff"/><Relationship Id="rId3" Type="http://schemas.openxmlformats.org/officeDocument/2006/relationships/image" Target="../media/image9.tiff"/><Relationship Id="rId7" Type="http://schemas.openxmlformats.org/officeDocument/2006/relationships/image" Target="../media/image13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tiff"/><Relationship Id="rId5" Type="http://schemas.openxmlformats.org/officeDocument/2006/relationships/image" Target="../media/image11.tiff"/><Relationship Id="rId10" Type="http://schemas.openxmlformats.org/officeDocument/2006/relationships/image" Target="../media/image16.tiff"/><Relationship Id="rId4" Type="http://schemas.openxmlformats.org/officeDocument/2006/relationships/image" Target="../media/image10.tiff"/><Relationship Id="rId9" Type="http://schemas.openxmlformats.org/officeDocument/2006/relationships/image" Target="../media/image15.tif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tiff"/><Relationship Id="rId13" Type="http://schemas.openxmlformats.org/officeDocument/2006/relationships/image" Target="../media/image28.tiff"/><Relationship Id="rId3" Type="http://schemas.openxmlformats.org/officeDocument/2006/relationships/image" Target="../media/image18.tiff"/><Relationship Id="rId7" Type="http://schemas.openxmlformats.org/officeDocument/2006/relationships/image" Target="../media/image22.tiff"/><Relationship Id="rId12" Type="http://schemas.openxmlformats.org/officeDocument/2006/relationships/image" Target="../media/image27.tiff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tiff"/><Relationship Id="rId11" Type="http://schemas.openxmlformats.org/officeDocument/2006/relationships/image" Target="../media/image26.tiff"/><Relationship Id="rId5" Type="http://schemas.openxmlformats.org/officeDocument/2006/relationships/image" Target="../media/image20.tiff"/><Relationship Id="rId10" Type="http://schemas.openxmlformats.org/officeDocument/2006/relationships/image" Target="../media/image25.png"/><Relationship Id="rId4" Type="http://schemas.openxmlformats.org/officeDocument/2006/relationships/image" Target="../media/image19.tiff"/><Relationship Id="rId9" Type="http://schemas.openxmlformats.org/officeDocument/2006/relationships/image" Target="../media/image24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aws-quickstart.github.io/taskcat/#more-information-on-taskcat-runtime-injection" TargetMode="Externa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aws-quickstart.github.io/taskcat/#installing-taskcat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hyperlink" Target="https://aws.amazon.com/quickstart/faq/" TargetMode="Externa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1EEDEE-F870-D641-AA2B-CD2866760D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365866"/>
            <a:ext cx="7809689" cy="1807261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latin typeface="Courier" pitchFamily="2" charset="0"/>
                <a:cs typeface="Helvetica Neue"/>
              </a:rPr>
              <a:t>How to develop Quick Starts </a:t>
            </a:r>
          </a:p>
          <a:p>
            <a:pPr lvl="1"/>
            <a:r>
              <a:rPr lang="en-US" dirty="0">
                <a:latin typeface="Courier" pitchFamily="2" charset="0"/>
                <a:cs typeface="Helvetica Neue"/>
              </a:rPr>
              <a:t>Overview of available building blocks</a:t>
            </a:r>
          </a:p>
          <a:p>
            <a:pPr lvl="1"/>
            <a:r>
              <a:rPr lang="en-US" dirty="0">
                <a:latin typeface="Courier" pitchFamily="2" charset="0"/>
                <a:cs typeface="Helvetica Neue"/>
              </a:rPr>
              <a:t>(Lab install development </a:t>
            </a:r>
            <a:r>
              <a:rPr lang="en-US" dirty="0" err="1">
                <a:latin typeface="Courier" pitchFamily="2" charset="0"/>
                <a:cs typeface="Helvetica Neue"/>
              </a:rPr>
              <a:t>env</a:t>
            </a:r>
            <a:r>
              <a:rPr lang="en-US" dirty="0">
                <a:latin typeface="Courier" pitchFamily="2" charset="0"/>
                <a:cs typeface="Helvetica Neue"/>
              </a:rPr>
              <a:t> taskcat)</a:t>
            </a:r>
          </a:p>
          <a:p>
            <a:pPr lvl="1"/>
            <a:r>
              <a:rPr lang="en-US" dirty="0">
                <a:latin typeface="Courier" pitchFamily="2" charset="0"/>
                <a:cs typeface="Helvetica Neue"/>
              </a:rPr>
              <a:t>Run Sample QuickStart project</a:t>
            </a:r>
          </a:p>
          <a:p>
            <a:pPr lvl="1"/>
            <a:r>
              <a:rPr lang="en-US" dirty="0">
                <a:latin typeface="Courier" pitchFamily="2" charset="0"/>
                <a:cs typeface="Helvetica Neue"/>
              </a:rPr>
              <a:t>Open session/Q&amp;A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B1BDA35-32D4-0345-B392-97531C60185D}"/>
              </a:ext>
            </a:extLst>
          </p:cNvPr>
          <p:cNvSpPr txBox="1">
            <a:spLocks/>
          </p:cNvSpPr>
          <p:nvPr/>
        </p:nvSpPr>
        <p:spPr>
          <a:xfrm>
            <a:off x="906294" y="1079771"/>
            <a:ext cx="10515600" cy="186574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Courier" pitchFamily="2" charset="0"/>
              </a:rPr>
              <a:t>Overview of Quick Start References</a:t>
            </a:r>
          </a:p>
          <a:p>
            <a:pPr lvl="1"/>
            <a:r>
              <a:rPr lang="en-US" dirty="0"/>
              <a:t>What are Quick Starts?</a:t>
            </a:r>
          </a:p>
          <a:p>
            <a:pPr lvl="1"/>
            <a:r>
              <a:rPr lang="en-US" dirty="0"/>
              <a:t>QuickStart Concepts</a:t>
            </a:r>
          </a:p>
          <a:p>
            <a:pPr lvl="2"/>
            <a:r>
              <a:rPr lang="en-US" dirty="0"/>
              <a:t>Modularity</a:t>
            </a:r>
          </a:p>
          <a:p>
            <a:pPr lvl="2"/>
            <a:r>
              <a:rPr lang="en-US" dirty="0"/>
              <a:t>Portability</a:t>
            </a:r>
          </a:p>
          <a:p>
            <a:pPr lvl="1"/>
            <a:r>
              <a:rPr lang="en-US" dirty="0"/>
              <a:t>Where are they published?</a:t>
            </a:r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4A69A8-93A5-8346-AB6D-6B85A757AF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0962" y="1265920"/>
            <a:ext cx="4402232" cy="2817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8053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E5759BB-D52B-7441-83AB-750CDB4E5A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04000" y="227357"/>
            <a:ext cx="5085492" cy="583660"/>
          </a:xfrm>
        </p:spPr>
        <p:txBody>
          <a:bodyPr anchor="ctr">
            <a:normAutofit fontScale="90000"/>
          </a:bodyPr>
          <a:lstStyle/>
          <a:p>
            <a:pPr algn="r"/>
            <a:r>
              <a:rPr lang="en-US" sz="3200" b="0" dirty="0">
                <a:latin typeface="Courier" pitchFamily="2" charset="0"/>
                <a:cs typeface="Helvetica Neue"/>
              </a:rPr>
              <a:t>Maintenance Structure</a:t>
            </a:r>
            <a:endParaRPr lang="en-US" sz="1600" b="0" dirty="0">
              <a:latin typeface="Courier" pitchFamily="2" charset="0"/>
              <a:cs typeface="Helvetica Neue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ACDBC5B-891B-474C-9FF5-AC7659CBD4FF}"/>
              </a:ext>
            </a:extLst>
          </p:cNvPr>
          <p:cNvSpPr txBox="1">
            <a:spLocks/>
          </p:cNvSpPr>
          <p:nvPr/>
        </p:nvSpPr>
        <p:spPr>
          <a:xfrm>
            <a:off x="0" y="2027046"/>
            <a:ext cx="12192000" cy="1971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lvl="1"/>
            <a:endParaRPr lang="en-US" sz="1100" b="0" dirty="0">
              <a:solidFill>
                <a:schemeClr val="bg1">
                  <a:lumMod val="65000"/>
                </a:schemeClr>
              </a:solidFill>
              <a:latin typeface="Helvetica Neue"/>
              <a:cs typeface="Helvetica Neue"/>
            </a:endParaRP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DD80C830-2D3E-1243-847B-211F7EBD026E}"/>
              </a:ext>
            </a:extLst>
          </p:cNvPr>
          <p:cNvGrpSpPr/>
          <p:nvPr/>
        </p:nvGrpSpPr>
        <p:grpSpPr>
          <a:xfrm>
            <a:off x="1432386" y="1068700"/>
            <a:ext cx="8746656" cy="4730922"/>
            <a:chOff x="527222" y="1040991"/>
            <a:chExt cx="8746656" cy="4730922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BF61B7CA-5FAF-AC47-B486-8B4699114C41}"/>
                </a:ext>
              </a:extLst>
            </p:cNvPr>
            <p:cNvSpPr/>
            <p:nvPr/>
          </p:nvSpPr>
          <p:spPr>
            <a:xfrm>
              <a:off x="527222" y="1040991"/>
              <a:ext cx="8743171" cy="646331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All QuickStart are opensource projects that are maintained by the QuickStart Community (AWS/Partner/End User) </a:t>
              </a:r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F42BD352-28D9-3D45-9956-8AD5070B0AA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984414" y="2568906"/>
              <a:ext cx="990665" cy="990665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34F69165-FFA8-DC41-976E-A0142DB7F6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71438" y="3118260"/>
              <a:ext cx="1968000" cy="1968000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01514F61-6CE7-F74F-AAA8-F0DECE3E0A0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984414" y="4699188"/>
              <a:ext cx="2230956" cy="961546"/>
            </a:xfrm>
            <a:prstGeom prst="rect">
              <a:avLst/>
            </a:prstGeom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30" name="Bent Arrow 29">
              <a:extLst>
                <a:ext uri="{FF2B5EF4-FFF2-40B4-BE49-F238E27FC236}">
                  <a16:creationId xmlns:a16="http://schemas.microsoft.com/office/drawing/2014/main" id="{E8C3B1B8-8D75-AB42-99FC-6D3E8510972B}"/>
                </a:ext>
              </a:extLst>
            </p:cNvPr>
            <p:cNvSpPr/>
            <p:nvPr/>
          </p:nvSpPr>
          <p:spPr>
            <a:xfrm>
              <a:off x="1567069" y="2400880"/>
              <a:ext cx="1840941" cy="540306"/>
            </a:xfrm>
            <a:prstGeom prst="ben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1" name="Bent Arrow 30">
              <a:extLst>
                <a:ext uri="{FF2B5EF4-FFF2-40B4-BE49-F238E27FC236}">
                  <a16:creationId xmlns:a16="http://schemas.microsoft.com/office/drawing/2014/main" id="{BA666C0C-F0D3-3D43-AB1F-015378DB6454}"/>
                </a:ext>
              </a:extLst>
            </p:cNvPr>
            <p:cNvSpPr/>
            <p:nvPr/>
          </p:nvSpPr>
          <p:spPr>
            <a:xfrm flipV="1">
              <a:off x="1546556" y="5185490"/>
              <a:ext cx="1840941" cy="545494"/>
            </a:xfrm>
            <a:prstGeom prst="ben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8A2A960D-D855-AE48-9D3D-29B34DFFE228}"/>
                </a:ext>
              </a:extLst>
            </p:cNvPr>
            <p:cNvSpPr/>
            <p:nvPr/>
          </p:nvSpPr>
          <p:spPr>
            <a:xfrm>
              <a:off x="2352315" y="3864080"/>
              <a:ext cx="3989212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accent1"/>
                  </a:solidFill>
                </a:rPr>
                <a:t>QuickStart Community</a:t>
              </a:r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664B29D9-3831-394F-8684-0B6EBCDFABF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368878" y="4188912"/>
              <a:ext cx="1905000" cy="762000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D0571A7B-D83E-7642-A092-351B2DAEF59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365393" y="3367583"/>
              <a:ext cx="1905000" cy="762000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FE5BB7FA-6361-C843-85D4-B9719C3C40E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342623" y="2697477"/>
              <a:ext cx="1905000" cy="762000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D4704DCB-43E3-D845-96A0-EAC8D1E4CBD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365393" y="1977861"/>
              <a:ext cx="1905000" cy="762000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C258EF26-4C61-5B45-A866-93CDC7F8058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342623" y="4981081"/>
              <a:ext cx="1905000" cy="762000"/>
            </a:xfrm>
            <a:prstGeom prst="rect">
              <a:avLst/>
            </a:prstGeom>
          </p:spPr>
        </p:pic>
        <p:sp>
          <p:nvSpPr>
            <p:cNvPr id="42" name="Left Brace 41">
              <a:extLst>
                <a:ext uri="{FF2B5EF4-FFF2-40B4-BE49-F238E27FC236}">
                  <a16:creationId xmlns:a16="http://schemas.microsoft.com/office/drawing/2014/main" id="{12599D41-8297-B243-A1DB-251A4E836CAA}"/>
                </a:ext>
              </a:extLst>
            </p:cNvPr>
            <p:cNvSpPr/>
            <p:nvPr/>
          </p:nvSpPr>
          <p:spPr>
            <a:xfrm>
              <a:off x="6579063" y="2273564"/>
              <a:ext cx="591245" cy="3498349"/>
            </a:xfrm>
            <a:prstGeom prst="leftBrace">
              <a:avLst>
                <a:gd name="adj1" fmla="val 8333"/>
                <a:gd name="adj2" fmla="val 8956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33CB2B56-403B-EE4B-A08F-27192DF8B51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113326" y="2583144"/>
              <a:ext cx="990665" cy="990665"/>
            </a:xfrm>
            <a:prstGeom prst="rect">
              <a:avLst/>
            </a:prstGeom>
            <a:noFill/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FF4C6D96-C787-614F-A938-62C7C00EE39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316114" y="3078476"/>
              <a:ext cx="534764" cy="28355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71565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Rectangle 107">
            <a:extLst>
              <a:ext uri="{FF2B5EF4-FFF2-40B4-BE49-F238E27FC236}">
                <a16:creationId xmlns:a16="http://schemas.microsoft.com/office/drawing/2014/main" id="{8DCF1FF3-1531-1C46-855A-226B619D152E}"/>
              </a:ext>
            </a:extLst>
          </p:cNvPr>
          <p:cNvSpPr/>
          <p:nvPr/>
        </p:nvSpPr>
        <p:spPr>
          <a:xfrm>
            <a:off x="493657" y="4323709"/>
            <a:ext cx="11462327" cy="205028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3D012122-BF25-1C48-894F-207B4F0525C6}"/>
              </a:ext>
            </a:extLst>
          </p:cNvPr>
          <p:cNvSpPr/>
          <p:nvPr/>
        </p:nvSpPr>
        <p:spPr>
          <a:xfrm>
            <a:off x="493657" y="1514489"/>
            <a:ext cx="11462327" cy="258513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E5759BB-D52B-7441-83AB-750CDB4E5A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03541" y="382811"/>
            <a:ext cx="7329928" cy="583660"/>
          </a:xfrm>
        </p:spPr>
        <p:txBody>
          <a:bodyPr anchor="ctr">
            <a:normAutofit/>
          </a:bodyPr>
          <a:lstStyle/>
          <a:p>
            <a:pPr algn="r"/>
            <a:r>
              <a:rPr lang="en-US" sz="3200" b="0" dirty="0">
                <a:latin typeface="Courier" pitchFamily="2" charset="0"/>
                <a:cs typeface="Helvetica Neue"/>
              </a:rPr>
              <a:t>QuickStart automated</a:t>
            </a:r>
            <a:r>
              <a:rPr lang="en-US" sz="3200" dirty="0">
                <a:latin typeface="Courier" pitchFamily="2" charset="0"/>
                <a:cs typeface="Helvetica Neue"/>
              </a:rPr>
              <a:t> workflow</a:t>
            </a:r>
            <a:endParaRPr lang="en-US" sz="1600" b="0" dirty="0">
              <a:latin typeface="Courier" pitchFamily="2" charset="0"/>
              <a:cs typeface="Helvetica Neue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28040C4-0919-C44F-A816-B469FDDD3D2E}"/>
              </a:ext>
            </a:extLst>
          </p:cNvPr>
          <p:cNvSpPr/>
          <p:nvPr/>
        </p:nvSpPr>
        <p:spPr>
          <a:xfrm>
            <a:off x="724775" y="1315124"/>
            <a:ext cx="8743171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All changes to QuickStart are validated by our CI/CD System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6E23CD-B3EF-B24E-815A-7497895AAAA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51976" y="4793487"/>
            <a:ext cx="920136" cy="89153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FF1BAD8-2069-E641-8BB5-AF9EAC91267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49947" y="4717706"/>
            <a:ext cx="2355272" cy="117763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E53F29B-A254-5545-AA83-1A0CCBC141B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10185" y="4654248"/>
            <a:ext cx="386270" cy="38627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F89B8A6-5ACC-1F49-8A3B-C787938B9DA0}"/>
              </a:ext>
            </a:extLst>
          </p:cNvPr>
          <p:cNvSpPr/>
          <p:nvPr/>
        </p:nvSpPr>
        <p:spPr>
          <a:xfrm>
            <a:off x="3246379" y="5653010"/>
            <a:ext cx="158979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s3://aws-quickstart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8CBF559-2A75-3942-B75B-40824F27DCE8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56688" y="2528567"/>
            <a:ext cx="949235" cy="94923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117A993-A597-0A46-8C17-361A7F24A98D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4839" y="2492323"/>
            <a:ext cx="844801" cy="84480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A5D97326-103D-574B-98F0-4DF3F8800067}"/>
              </a:ext>
            </a:extLst>
          </p:cNvPr>
          <p:cNvSpPr/>
          <p:nvPr/>
        </p:nvSpPr>
        <p:spPr>
          <a:xfrm>
            <a:off x="2602124" y="3282473"/>
            <a:ext cx="9476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develop</a:t>
            </a:r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2385179-3DE8-3741-9942-47BE5836EDCA}"/>
              </a:ext>
            </a:extLst>
          </p:cNvPr>
          <p:cNvSpPr/>
          <p:nvPr/>
        </p:nvSpPr>
        <p:spPr>
          <a:xfrm>
            <a:off x="724776" y="2222071"/>
            <a:ext cx="1676680" cy="4481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      pull request 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E68E0704-2E28-4444-BB28-3899DE963887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4709" y="2252199"/>
            <a:ext cx="288975" cy="385300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57E1324F-5EC9-E94F-938E-99CC622DEEE2}"/>
              </a:ext>
            </a:extLst>
          </p:cNvPr>
          <p:cNvSpPr/>
          <p:nvPr/>
        </p:nvSpPr>
        <p:spPr>
          <a:xfrm>
            <a:off x="724775" y="3149474"/>
            <a:ext cx="1676681" cy="4481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       git commit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CA393B0C-0458-0E47-B679-CCB85E157929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3137" y="3159238"/>
            <a:ext cx="415639" cy="415639"/>
          </a:xfrm>
          <a:prstGeom prst="rect">
            <a:avLst/>
          </a:prstGeom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A78B6B8-65B8-6642-9DD3-A564C0A692FF}"/>
              </a:ext>
            </a:extLst>
          </p:cNvPr>
          <p:cNvCxnSpPr>
            <a:cxnSpLocks/>
            <a:stCxn id="17" idx="3"/>
            <a:endCxn id="13" idx="1"/>
          </p:cNvCxnSpPr>
          <p:nvPr/>
        </p:nvCxnSpPr>
        <p:spPr>
          <a:xfrm>
            <a:off x="2401456" y="2446153"/>
            <a:ext cx="263383" cy="4685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4755CFEC-5166-8848-A29E-FF38948CA444}"/>
              </a:ext>
            </a:extLst>
          </p:cNvPr>
          <p:cNvCxnSpPr>
            <a:cxnSpLocks/>
            <a:stCxn id="45" idx="3"/>
            <a:endCxn id="13" idx="1"/>
          </p:cNvCxnSpPr>
          <p:nvPr/>
        </p:nvCxnSpPr>
        <p:spPr>
          <a:xfrm flipV="1">
            <a:off x="2401456" y="2914724"/>
            <a:ext cx="263383" cy="4588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C0B58C86-2741-0146-92EF-4EF079DD45C2}"/>
              </a:ext>
            </a:extLst>
          </p:cNvPr>
          <p:cNvSpPr/>
          <p:nvPr/>
        </p:nvSpPr>
        <p:spPr>
          <a:xfrm>
            <a:off x="590276" y="3711914"/>
            <a:ext cx="398371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i="1" dirty="0">
                <a:solidFill>
                  <a:schemeClr val="bg1">
                    <a:lumMod val="65000"/>
                  </a:schemeClr>
                </a:solidFill>
              </a:rPr>
              <a:t>Changes Enter the code base via the </a:t>
            </a:r>
            <a:r>
              <a:rPr lang="en-US" sz="1400" b="1" i="1" dirty="0">
                <a:solidFill>
                  <a:schemeClr val="bg1">
                    <a:lumMod val="65000"/>
                  </a:schemeClr>
                </a:solidFill>
              </a:rPr>
              <a:t>develop</a:t>
            </a:r>
            <a:r>
              <a:rPr lang="en-US" sz="1400" i="1" dirty="0">
                <a:solidFill>
                  <a:schemeClr val="bg1">
                    <a:lumMod val="65000"/>
                  </a:schemeClr>
                </a:solidFill>
              </a:rPr>
              <a:t> branch</a:t>
            </a:r>
          </a:p>
        </p:txBody>
      </p: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80679AE5-95F7-CB43-82A4-3120038C1B13}"/>
              </a:ext>
            </a:extLst>
          </p:cNvPr>
          <p:cNvGrpSpPr/>
          <p:nvPr/>
        </p:nvGrpSpPr>
        <p:grpSpPr>
          <a:xfrm>
            <a:off x="4668226" y="2194113"/>
            <a:ext cx="2229314" cy="1345437"/>
            <a:chOff x="4668226" y="2194113"/>
            <a:chExt cx="2229314" cy="1345437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4ABEA8CB-87D2-C343-86E9-2E64C71ED28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668226" y="2325088"/>
              <a:ext cx="1192066" cy="1192066"/>
            </a:xfrm>
            <a:prstGeom prst="rect">
              <a:avLst/>
            </a:prstGeom>
          </p:spPr>
        </p:pic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127692CE-046B-1A40-9DB9-AA0C62F809A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552103" y="2194113"/>
              <a:ext cx="1345437" cy="1345437"/>
            </a:xfrm>
            <a:prstGeom prst="rect">
              <a:avLst/>
            </a:prstGeom>
          </p:spPr>
        </p:pic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FBACBE6C-E3E6-2541-8213-9BAF0499A783}"/>
                </a:ext>
              </a:extLst>
            </p:cNvPr>
            <p:cNvSpPr txBox="1"/>
            <p:nvPr/>
          </p:nvSpPr>
          <p:spPr>
            <a:xfrm>
              <a:off x="5558609" y="2535070"/>
              <a:ext cx="38985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/>
                <a:t>+</a:t>
              </a:r>
              <a:endParaRPr lang="en-US" b="1" dirty="0"/>
            </a:p>
          </p:txBody>
        </p:sp>
      </p:grpSp>
      <p:sp>
        <p:nvSpPr>
          <p:cNvPr id="60" name="Rectangle 59">
            <a:extLst>
              <a:ext uri="{FF2B5EF4-FFF2-40B4-BE49-F238E27FC236}">
                <a16:creationId xmlns:a16="http://schemas.microsoft.com/office/drawing/2014/main" id="{DAEEB563-90F4-6749-824F-FAEFE6561544}"/>
              </a:ext>
            </a:extLst>
          </p:cNvPr>
          <p:cNvSpPr/>
          <p:nvPr/>
        </p:nvSpPr>
        <p:spPr>
          <a:xfrm>
            <a:off x="5066831" y="3681136"/>
            <a:ext cx="13933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solidFill>
                  <a:schemeClr val="bg1">
                    <a:lumMod val="65000"/>
                  </a:schemeClr>
                </a:solidFill>
              </a:rPr>
              <a:t>QuickStart CI</a:t>
            </a:r>
            <a:endParaRPr lang="en-US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6E316AC9-31B4-EF4D-B98F-AD3AC3E69215}"/>
              </a:ext>
            </a:extLst>
          </p:cNvPr>
          <p:cNvSpPr txBox="1"/>
          <p:nvPr/>
        </p:nvSpPr>
        <p:spPr>
          <a:xfrm>
            <a:off x="7007428" y="2640695"/>
            <a:ext cx="3898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=</a:t>
            </a:r>
            <a:endParaRPr lang="en-US" b="1" dirty="0"/>
          </a:p>
        </p:txBody>
      </p:sp>
      <p:pic>
        <p:nvPicPr>
          <p:cNvPr id="74" name="Picture 73">
            <a:extLst>
              <a:ext uri="{FF2B5EF4-FFF2-40B4-BE49-F238E27FC236}">
                <a16:creationId xmlns:a16="http://schemas.microsoft.com/office/drawing/2014/main" id="{237DC00C-4B8E-1242-89AB-190A04C41D95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16307" y="2256744"/>
            <a:ext cx="416696" cy="416696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2943F02C-7DCD-6044-8B53-6FB874BBD55C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16307" y="2604045"/>
            <a:ext cx="416696" cy="416696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3E3D97BE-1073-3646-888A-B4C6B2C2A093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16307" y="2963985"/>
            <a:ext cx="416696" cy="416696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D41192D3-CDB9-1243-8F76-452404787AAF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16307" y="3311286"/>
            <a:ext cx="416696" cy="416696"/>
          </a:xfrm>
          <a:prstGeom prst="rect">
            <a:avLst/>
          </a:prstGeom>
        </p:spPr>
      </p:pic>
      <p:sp>
        <p:nvSpPr>
          <p:cNvPr id="79" name="Rectangle 78">
            <a:extLst>
              <a:ext uri="{FF2B5EF4-FFF2-40B4-BE49-F238E27FC236}">
                <a16:creationId xmlns:a16="http://schemas.microsoft.com/office/drawing/2014/main" id="{AE5D8603-5568-A94D-89A5-969C3E5154A3}"/>
              </a:ext>
            </a:extLst>
          </p:cNvPr>
          <p:cNvSpPr/>
          <p:nvPr/>
        </p:nvSpPr>
        <p:spPr>
          <a:xfrm>
            <a:off x="7829368" y="2224739"/>
            <a:ext cx="10374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us-east-1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32B30014-649E-7340-89E2-38E75069F3D0}"/>
              </a:ext>
            </a:extLst>
          </p:cNvPr>
          <p:cNvSpPr/>
          <p:nvPr/>
        </p:nvSpPr>
        <p:spPr>
          <a:xfrm>
            <a:off x="7829368" y="2638274"/>
            <a:ext cx="109859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us-west-1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C5631E2C-C9CE-D841-9BD4-F18B793ABC1E}"/>
              </a:ext>
            </a:extLst>
          </p:cNvPr>
          <p:cNvSpPr/>
          <p:nvPr/>
        </p:nvSpPr>
        <p:spPr>
          <a:xfrm>
            <a:off x="7829368" y="2984686"/>
            <a:ext cx="15808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ap-northeast-1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0FE4EC0B-399C-D84E-8218-8450389A90F1}"/>
              </a:ext>
            </a:extLst>
          </p:cNvPr>
          <p:cNvSpPr/>
          <p:nvPr/>
        </p:nvSpPr>
        <p:spPr>
          <a:xfrm>
            <a:off x="7829368" y="3365937"/>
            <a:ext cx="11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eu-west-2</a:t>
            </a:r>
          </a:p>
        </p:txBody>
      </p:sp>
      <p:sp>
        <p:nvSpPr>
          <p:cNvPr id="84" name="Right Arrow 83">
            <a:extLst>
              <a:ext uri="{FF2B5EF4-FFF2-40B4-BE49-F238E27FC236}">
                <a16:creationId xmlns:a16="http://schemas.microsoft.com/office/drawing/2014/main" id="{3357D9AE-699D-194E-857D-B2EF76F529E5}"/>
              </a:ext>
            </a:extLst>
          </p:cNvPr>
          <p:cNvSpPr/>
          <p:nvPr/>
        </p:nvSpPr>
        <p:spPr>
          <a:xfrm>
            <a:off x="3701023" y="2738065"/>
            <a:ext cx="660715" cy="34571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0" name="Picture 89">
            <a:extLst>
              <a:ext uri="{FF2B5EF4-FFF2-40B4-BE49-F238E27FC236}">
                <a16:creationId xmlns:a16="http://schemas.microsoft.com/office/drawing/2014/main" id="{06AABC0C-7C2E-F14B-AD9C-56B0153B9B2D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75514" y="2205268"/>
            <a:ext cx="518035" cy="423394"/>
          </a:xfrm>
          <a:prstGeom prst="rect">
            <a:avLst/>
          </a:prstGeom>
        </p:spPr>
      </p:pic>
      <p:pic>
        <p:nvPicPr>
          <p:cNvPr id="91" name="Picture 90">
            <a:extLst>
              <a:ext uri="{FF2B5EF4-FFF2-40B4-BE49-F238E27FC236}">
                <a16:creationId xmlns:a16="http://schemas.microsoft.com/office/drawing/2014/main" id="{51040A89-100A-6D4D-B09F-9777CD35FD6C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75515" y="2592938"/>
            <a:ext cx="518035" cy="423394"/>
          </a:xfrm>
          <a:prstGeom prst="rect">
            <a:avLst/>
          </a:prstGeom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D3A97081-C805-934C-B034-F68AEDD42C92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85364" y="2999842"/>
            <a:ext cx="518035" cy="423394"/>
          </a:xfrm>
          <a:prstGeom prst="rect">
            <a:avLst/>
          </a:prstGeom>
        </p:spPr>
      </p:pic>
      <p:pic>
        <p:nvPicPr>
          <p:cNvPr id="93" name="Picture 92">
            <a:extLst>
              <a:ext uri="{FF2B5EF4-FFF2-40B4-BE49-F238E27FC236}">
                <a16:creationId xmlns:a16="http://schemas.microsoft.com/office/drawing/2014/main" id="{C0649636-8401-634F-A78B-69EC612746E8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85363" y="3399770"/>
            <a:ext cx="518035" cy="423394"/>
          </a:xfrm>
          <a:prstGeom prst="rect">
            <a:avLst/>
          </a:prstGeom>
        </p:spPr>
      </p:pic>
      <p:sp>
        <p:nvSpPr>
          <p:cNvPr id="94" name="Rectangle 93">
            <a:extLst>
              <a:ext uri="{FF2B5EF4-FFF2-40B4-BE49-F238E27FC236}">
                <a16:creationId xmlns:a16="http://schemas.microsoft.com/office/drawing/2014/main" id="{8412D4E9-6463-4847-8D48-F56541675143}"/>
              </a:ext>
            </a:extLst>
          </p:cNvPr>
          <p:cNvSpPr/>
          <p:nvPr/>
        </p:nvSpPr>
        <p:spPr>
          <a:xfrm>
            <a:off x="9783509" y="3311286"/>
            <a:ext cx="88678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i="1" dirty="0">
                <a:solidFill>
                  <a:schemeClr val="bg1">
                    <a:lumMod val="65000"/>
                  </a:schemeClr>
                </a:solidFill>
              </a:rPr>
              <a:t>git merge</a:t>
            </a:r>
          </a:p>
        </p:txBody>
      </p:sp>
      <p:pic>
        <p:nvPicPr>
          <p:cNvPr id="95" name="Picture 94">
            <a:extLst>
              <a:ext uri="{FF2B5EF4-FFF2-40B4-BE49-F238E27FC236}">
                <a16:creationId xmlns:a16="http://schemas.microsoft.com/office/drawing/2014/main" id="{E5268348-1432-1040-956D-56DA7CF13798}"/>
              </a:ext>
            </a:extLst>
          </p:cNvPr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70461" y="2533932"/>
            <a:ext cx="748542" cy="748542"/>
          </a:xfrm>
          <a:prstGeom prst="rect">
            <a:avLst/>
          </a:prstGeom>
        </p:spPr>
      </p:pic>
      <p:sp>
        <p:nvSpPr>
          <p:cNvPr id="96" name="Rectangle 95">
            <a:extLst>
              <a:ext uri="{FF2B5EF4-FFF2-40B4-BE49-F238E27FC236}">
                <a16:creationId xmlns:a16="http://schemas.microsoft.com/office/drawing/2014/main" id="{715898E5-1CC1-AD43-A916-23D149FD1DFC}"/>
              </a:ext>
            </a:extLst>
          </p:cNvPr>
          <p:cNvSpPr/>
          <p:nvPr/>
        </p:nvSpPr>
        <p:spPr>
          <a:xfrm>
            <a:off x="10740389" y="3188890"/>
            <a:ext cx="8493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master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8D77DA09-4EAA-2D42-AC37-3F69AE00F129}"/>
              </a:ext>
            </a:extLst>
          </p:cNvPr>
          <p:cNvSpPr txBox="1"/>
          <p:nvPr/>
        </p:nvSpPr>
        <p:spPr>
          <a:xfrm>
            <a:off x="10865859" y="1322034"/>
            <a:ext cx="867610" cy="36933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Stage 1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9179B99D-9648-FF49-8AA9-64CE7D53DF44}"/>
              </a:ext>
            </a:extLst>
          </p:cNvPr>
          <p:cNvSpPr txBox="1"/>
          <p:nvPr/>
        </p:nvSpPr>
        <p:spPr>
          <a:xfrm>
            <a:off x="10870714" y="4099627"/>
            <a:ext cx="867610" cy="36933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Stage 2</a:t>
            </a:r>
          </a:p>
        </p:txBody>
      </p: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D0FD2241-827C-2646-BE7A-D827E2B3810E}"/>
              </a:ext>
            </a:extLst>
          </p:cNvPr>
          <p:cNvGrpSpPr/>
          <p:nvPr/>
        </p:nvGrpSpPr>
        <p:grpSpPr>
          <a:xfrm>
            <a:off x="4565395" y="2252199"/>
            <a:ext cx="2484545" cy="1439751"/>
            <a:chOff x="4565395" y="2252199"/>
            <a:chExt cx="2484545" cy="1439751"/>
          </a:xfrm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C3FEF3BB-D31F-FC40-BA85-E2FF582CFEE9}"/>
                </a:ext>
              </a:extLst>
            </p:cNvPr>
            <p:cNvSpPr/>
            <p:nvPr/>
          </p:nvSpPr>
          <p:spPr>
            <a:xfrm>
              <a:off x="4565395" y="2252199"/>
              <a:ext cx="2332145" cy="126495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38B19DB9-1706-5246-B358-E3B69D06E508}"/>
                </a:ext>
              </a:extLst>
            </p:cNvPr>
            <p:cNvGrpSpPr/>
            <p:nvPr/>
          </p:nvGrpSpPr>
          <p:grpSpPr>
            <a:xfrm>
              <a:off x="4820626" y="2346513"/>
              <a:ext cx="2229314" cy="1345437"/>
              <a:chOff x="4668226" y="2194113"/>
              <a:chExt cx="2229314" cy="1345437"/>
            </a:xfrm>
          </p:grpSpPr>
          <p:pic>
            <p:nvPicPr>
              <p:cNvPr id="112" name="Picture 111">
                <a:extLst>
                  <a:ext uri="{FF2B5EF4-FFF2-40B4-BE49-F238E27FC236}">
                    <a16:creationId xmlns:a16="http://schemas.microsoft.com/office/drawing/2014/main" id="{89BB8E2F-FFF2-3B4B-9341-30984CF791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668226" y="2325088"/>
                <a:ext cx="1192066" cy="1192066"/>
              </a:xfrm>
              <a:prstGeom prst="rect">
                <a:avLst/>
              </a:prstGeom>
            </p:spPr>
          </p:pic>
          <p:pic>
            <p:nvPicPr>
              <p:cNvPr id="113" name="Picture 112">
                <a:extLst>
                  <a:ext uri="{FF2B5EF4-FFF2-40B4-BE49-F238E27FC236}">
                    <a16:creationId xmlns:a16="http://schemas.microsoft.com/office/drawing/2014/main" id="{A16CD45A-44BF-4045-964E-50C4EBB183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552103" y="2194113"/>
                <a:ext cx="1345437" cy="1345437"/>
              </a:xfrm>
              <a:prstGeom prst="rect">
                <a:avLst/>
              </a:prstGeom>
            </p:spPr>
          </p:pic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D0E642A4-6C87-304B-81F7-9FE1572485EB}"/>
                  </a:ext>
                </a:extLst>
              </p:cNvPr>
              <p:cNvSpPr txBox="1"/>
              <p:nvPr/>
            </p:nvSpPr>
            <p:spPr>
              <a:xfrm>
                <a:off x="5558609" y="2535070"/>
                <a:ext cx="389850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b="1" dirty="0"/>
                  <a:t>+</a:t>
                </a:r>
                <a:endParaRPr lang="en-US" b="1" dirty="0"/>
              </a:p>
            </p:txBody>
          </p:sp>
        </p:grp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356FF9BE-752D-EB41-AAE2-40F2248BA456}"/>
              </a:ext>
            </a:extLst>
          </p:cNvPr>
          <p:cNvGrpSpPr/>
          <p:nvPr/>
        </p:nvGrpSpPr>
        <p:grpSpPr>
          <a:xfrm>
            <a:off x="688391" y="4568198"/>
            <a:ext cx="2484545" cy="1439751"/>
            <a:chOff x="4565395" y="2252199"/>
            <a:chExt cx="2484545" cy="1439751"/>
          </a:xfrm>
        </p:grpSpPr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2624F92A-A00E-0541-BAEC-83CE65306A77}"/>
                </a:ext>
              </a:extLst>
            </p:cNvPr>
            <p:cNvSpPr/>
            <p:nvPr/>
          </p:nvSpPr>
          <p:spPr>
            <a:xfrm>
              <a:off x="4565395" y="2252199"/>
              <a:ext cx="2332145" cy="126495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8" name="Group 117">
              <a:extLst>
                <a:ext uri="{FF2B5EF4-FFF2-40B4-BE49-F238E27FC236}">
                  <a16:creationId xmlns:a16="http://schemas.microsoft.com/office/drawing/2014/main" id="{CE24CC63-675F-8748-8E3B-AA2505E32D4A}"/>
                </a:ext>
              </a:extLst>
            </p:cNvPr>
            <p:cNvGrpSpPr/>
            <p:nvPr/>
          </p:nvGrpSpPr>
          <p:grpSpPr>
            <a:xfrm>
              <a:off x="4820626" y="2346513"/>
              <a:ext cx="2229314" cy="1345437"/>
              <a:chOff x="4668226" y="2194113"/>
              <a:chExt cx="2229314" cy="1345437"/>
            </a:xfrm>
          </p:grpSpPr>
          <p:pic>
            <p:nvPicPr>
              <p:cNvPr id="119" name="Picture 118">
                <a:extLst>
                  <a:ext uri="{FF2B5EF4-FFF2-40B4-BE49-F238E27FC236}">
                    <a16:creationId xmlns:a16="http://schemas.microsoft.com/office/drawing/2014/main" id="{932D4F16-B2D0-7B4B-8715-50F9994BA5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668226" y="2325088"/>
                <a:ext cx="1192066" cy="1192066"/>
              </a:xfrm>
              <a:prstGeom prst="rect">
                <a:avLst/>
              </a:prstGeom>
            </p:spPr>
          </p:pic>
          <p:pic>
            <p:nvPicPr>
              <p:cNvPr id="120" name="Picture 119">
                <a:extLst>
                  <a:ext uri="{FF2B5EF4-FFF2-40B4-BE49-F238E27FC236}">
                    <a16:creationId xmlns:a16="http://schemas.microsoft.com/office/drawing/2014/main" id="{54655471-6BEE-0F4A-B298-09C1BF9BE0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552103" y="2194113"/>
                <a:ext cx="1345437" cy="1345437"/>
              </a:xfrm>
              <a:prstGeom prst="rect">
                <a:avLst/>
              </a:prstGeom>
            </p:spPr>
          </p:pic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47D813A5-7C2C-F640-BE5F-5A4109752827}"/>
                  </a:ext>
                </a:extLst>
              </p:cNvPr>
              <p:cNvSpPr txBox="1"/>
              <p:nvPr/>
            </p:nvSpPr>
            <p:spPr>
              <a:xfrm>
                <a:off x="5558609" y="2535070"/>
                <a:ext cx="389850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b="1" dirty="0"/>
                  <a:t>+</a:t>
                </a:r>
                <a:endParaRPr lang="en-US" b="1" dirty="0"/>
              </a:p>
            </p:txBody>
          </p:sp>
        </p:grpSp>
      </p:grpSp>
      <p:sp>
        <p:nvSpPr>
          <p:cNvPr id="122" name="Rectangle 121">
            <a:extLst>
              <a:ext uri="{FF2B5EF4-FFF2-40B4-BE49-F238E27FC236}">
                <a16:creationId xmlns:a16="http://schemas.microsoft.com/office/drawing/2014/main" id="{AC01D7DC-FBC2-3649-BB67-A2511E832DF7}"/>
              </a:ext>
            </a:extLst>
          </p:cNvPr>
          <p:cNvSpPr/>
          <p:nvPr/>
        </p:nvSpPr>
        <p:spPr>
          <a:xfrm>
            <a:off x="947171" y="5953103"/>
            <a:ext cx="13933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solidFill>
                  <a:schemeClr val="bg1">
                    <a:lumMod val="65000"/>
                  </a:schemeClr>
                </a:solidFill>
              </a:rPr>
              <a:t>QuickStart CI</a:t>
            </a:r>
            <a:endParaRPr lang="en-US" dirty="0"/>
          </a:p>
        </p:txBody>
      </p:sp>
      <p:sp>
        <p:nvSpPr>
          <p:cNvPr id="125" name="Striped Right Arrow 124">
            <a:extLst>
              <a:ext uri="{FF2B5EF4-FFF2-40B4-BE49-F238E27FC236}">
                <a16:creationId xmlns:a16="http://schemas.microsoft.com/office/drawing/2014/main" id="{BF180006-FCD6-DE47-9096-7A2B0DB5AD83}"/>
              </a:ext>
            </a:extLst>
          </p:cNvPr>
          <p:cNvSpPr/>
          <p:nvPr/>
        </p:nvSpPr>
        <p:spPr>
          <a:xfrm>
            <a:off x="3246379" y="5003470"/>
            <a:ext cx="662346" cy="303054"/>
          </a:xfrm>
          <a:prstGeom prst="striped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65F3F8A6-C769-E647-AE2E-697BAF9C112A}"/>
              </a:ext>
            </a:extLst>
          </p:cNvPr>
          <p:cNvSpPr/>
          <p:nvPr/>
        </p:nvSpPr>
        <p:spPr>
          <a:xfrm>
            <a:off x="4722386" y="5007909"/>
            <a:ext cx="24521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/quickstart-name/assets</a:t>
            </a:r>
            <a:endParaRPr lang="en-US" dirty="0"/>
          </a:p>
        </p:txBody>
      </p:sp>
      <p:cxnSp>
        <p:nvCxnSpPr>
          <p:cNvPr id="128" name="Curved Connector 127">
            <a:extLst>
              <a:ext uri="{FF2B5EF4-FFF2-40B4-BE49-F238E27FC236}">
                <a16:creationId xmlns:a16="http://schemas.microsoft.com/office/drawing/2014/main" id="{FBA8BB69-D09D-534D-BBA9-0E27D45ED5B0}"/>
              </a:ext>
            </a:extLst>
          </p:cNvPr>
          <p:cNvCxnSpPr>
            <a:cxnSpLocks/>
            <a:stCxn id="8" idx="2"/>
            <a:endCxn id="126" idx="2"/>
          </p:cNvCxnSpPr>
          <p:nvPr/>
        </p:nvCxnSpPr>
        <p:spPr>
          <a:xfrm rot="5400000" flipH="1">
            <a:off x="7128970" y="4196730"/>
            <a:ext cx="518101" cy="2879124"/>
          </a:xfrm>
          <a:prstGeom prst="curvedConnector3">
            <a:avLst>
              <a:gd name="adj1" fmla="val -5838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Oval 133">
            <a:extLst>
              <a:ext uri="{FF2B5EF4-FFF2-40B4-BE49-F238E27FC236}">
                <a16:creationId xmlns:a16="http://schemas.microsoft.com/office/drawing/2014/main" id="{DC63260B-C08A-C243-AF00-DCD44F0906D7}"/>
              </a:ext>
            </a:extLst>
          </p:cNvPr>
          <p:cNvSpPr/>
          <p:nvPr/>
        </p:nvSpPr>
        <p:spPr>
          <a:xfrm>
            <a:off x="844709" y="1791855"/>
            <a:ext cx="288975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9FFDB250-38F5-3442-9C08-80CC7773A589}"/>
              </a:ext>
            </a:extLst>
          </p:cNvPr>
          <p:cNvSpPr/>
          <p:nvPr/>
        </p:nvSpPr>
        <p:spPr>
          <a:xfrm>
            <a:off x="2233047" y="2783953"/>
            <a:ext cx="288975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DB402BF8-6B26-D649-8CFA-62A0DAC024EF}"/>
              </a:ext>
            </a:extLst>
          </p:cNvPr>
          <p:cNvSpPr/>
          <p:nvPr/>
        </p:nvSpPr>
        <p:spPr>
          <a:xfrm>
            <a:off x="7049940" y="1831759"/>
            <a:ext cx="288975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D5FE6B0E-AA59-9C4C-B3DE-26FCB92BD63F}"/>
              </a:ext>
            </a:extLst>
          </p:cNvPr>
          <p:cNvSpPr/>
          <p:nvPr/>
        </p:nvSpPr>
        <p:spPr>
          <a:xfrm>
            <a:off x="10441638" y="2416965"/>
            <a:ext cx="288975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3773D066-036A-894E-867E-43C0896920F8}"/>
              </a:ext>
            </a:extLst>
          </p:cNvPr>
          <p:cNvSpPr/>
          <p:nvPr/>
        </p:nvSpPr>
        <p:spPr>
          <a:xfrm>
            <a:off x="4975284" y="4412906"/>
            <a:ext cx="288975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8854936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25FB71-B862-9C44-A0CB-57BB9A78BF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618" y="2577360"/>
            <a:ext cx="10515600" cy="969405"/>
          </a:xfrm>
        </p:spPr>
        <p:txBody>
          <a:bodyPr/>
          <a:lstStyle/>
          <a:p>
            <a:r>
              <a:rPr lang="en-US" dirty="0">
                <a:latin typeface="Courier" pitchFamily="2" charset="0"/>
                <a:cs typeface="Helvetica Neue"/>
              </a:rPr>
              <a:t>Developing with TaskCat</a:t>
            </a:r>
            <a:endParaRPr lang="en-US" dirty="0"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73913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E5759BB-D52B-7441-83AB-750CDB4E5A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19854" y="81347"/>
            <a:ext cx="2142835" cy="1102519"/>
          </a:xfrm>
        </p:spPr>
        <p:txBody>
          <a:bodyPr anchor="ctr">
            <a:normAutofit/>
          </a:bodyPr>
          <a:lstStyle/>
          <a:p>
            <a:pPr algn="r"/>
            <a:r>
              <a:rPr lang="en-US" sz="3200" dirty="0">
                <a:latin typeface="Courier" pitchFamily="2" charset="0"/>
                <a:cs typeface="Helvetica Neue"/>
              </a:rPr>
              <a:t>TaskCat</a:t>
            </a:r>
            <a:endParaRPr lang="en-US" sz="1600" b="0" dirty="0">
              <a:solidFill>
                <a:schemeClr val="bg1">
                  <a:lumMod val="65000"/>
                </a:schemeClr>
              </a:solidFill>
              <a:latin typeface="Helvetica Neue"/>
              <a:cs typeface="Helvetica Neue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ACDBC5B-891B-474C-9FF5-AC7659CBD4FF}"/>
              </a:ext>
            </a:extLst>
          </p:cNvPr>
          <p:cNvSpPr txBox="1">
            <a:spLocks/>
          </p:cNvSpPr>
          <p:nvPr/>
        </p:nvSpPr>
        <p:spPr>
          <a:xfrm>
            <a:off x="0" y="2027046"/>
            <a:ext cx="12192000" cy="1971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lvl="1"/>
            <a:endParaRPr lang="en-US" sz="1100" b="0" dirty="0">
              <a:solidFill>
                <a:schemeClr val="bg1">
                  <a:lumMod val="65000"/>
                </a:schemeClr>
              </a:solidFill>
              <a:latin typeface="Helvetica Neue"/>
              <a:cs typeface="Helvetica Neue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5EEC214-1DDE-A745-AB80-190E50EF9573}"/>
              </a:ext>
            </a:extLst>
          </p:cNvPr>
          <p:cNvSpPr/>
          <p:nvPr/>
        </p:nvSpPr>
        <p:spPr>
          <a:xfrm>
            <a:off x="798944" y="1796213"/>
            <a:ext cx="7005783" cy="6463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/>
              <a:t>TaskCat is a opensource tool written in Python it is developed and maintained the QuickStart community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5E94156-8EDC-5C4B-9D3B-40A17331FF2B}"/>
              </a:ext>
            </a:extLst>
          </p:cNvPr>
          <p:cNvSpPr/>
          <p:nvPr/>
        </p:nvSpPr>
        <p:spPr>
          <a:xfrm>
            <a:off x="646545" y="1183866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/>
              <a:t>What is TaskCat ?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DF5342A-EAE3-0747-BCC0-17D3ED8B4B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6509" y="868218"/>
            <a:ext cx="5320146" cy="5320146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E43A3BAB-9A15-1446-94AD-82C3B6F2EB88}"/>
              </a:ext>
            </a:extLst>
          </p:cNvPr>
          <p:cNvSpPr/>
          <p:nvPr/>
        </p:nvSpPr>
        <p:spPr>
          <a:xfrm>
            <a:off x="3189672" y="2444970"/>
            <a:ext cx="4599709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/>
              <a:t>TaskCat also powers the QuickStart CI System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0EF735D-004C-494F-BD26-3F125B18699D}"/>
              </a:ext>
            </a:extLst>
          </p:cNvPr>
          <p:cNvSpPr/>
          <p:nvPr/>
        </p:nvSpPr>
        <p:spPr>
          <a:xfrm>
            <a:off x="3205017" y="2821802"/>
            <a:ext cx="4599709" cy="6463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/>
              <a:t>Every change that is published to the master branch of a QuickStart runs through TaskCat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320F937-2F92-A345-9B77-D460365D8041}"/>
              </a:ext>
            </a:extLst>
          </p:cNvPr>
          <p:cNvSpPr/>
          <p:nvPr/>
        </p:nvSpPr>
        <p:spPr>
          <a:xfrm>
            <a:off x="646545" y="3583550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/>
              <a:t>What can TaskCat do?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817E03C-5148-AB42-AD8F-6006F3028C02}"/>
              </a:ext>
            </a:extLst>
          </p:cNvPr>
          <p:cNvSpPr/>
          <p:nvPr/>
        </p:nvSpPr>
        <p:spPr>
          <a:xfrm>
            <a:off x="1034473" y="4040257"/>
            <a:ext cx="6770254" cy="175432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Stages code s3 for testing (1 or many regions)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Uses input file to pass inputs parameters to stack create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Uses runtime-injection to dynamically generate stack inputs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Collect logs from the </a:t>
            </a:r>
            <a:r>
              <a:rPr lang="en-US" dirty="0" err="1"/>
              <a:t>cfn</a:t>
            </a:r>
            <a:r>
              <a:rPr lang="en-US" dirty="0"/>
              <a:t> stack (including nested stacks)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Cleans up stacks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Generates test reports for every requested test region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339AF8E-59E2-D54C-BE3B-575608DCAE8C}"/>
              </a:ext>
            </a:extLst>
          </p:cNvPr>
          <p:cNvSpPr/>
          <p:nvPr/>
        </p:nvSpPr>
        <p:spPr>
          <a:xfrm>
            <a:off x="5227782" y="5794583"/>
            <a:ext cx="2584617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r"/>
            <a:r>
              <a:rPr lang="en-US" dirty="0"/>
              <a:t>More detail to come..</a:t>
            </a:r>
          </a:p>
        </p:txBody>
      </p:sp>
    </p:spTree>
    <p:extLst>
      <p:ext uri="{BB962C8B-B14F-4D97-AF65-F5344CB8AC3E}">
        <p14:creationId xmlns:p14="http://schemas.microsoft.com/office/powerpoint/2010/main" val="40652503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E5759BB-D52B-7441-83AB-750CDB4E5A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55636" y="28368"/>
            <a:ext cx="9144000" cy="1102519"/>
          </a:xfrm>
        </p:spPr>
        <p:txBody>
          <a:bodyPr anchor="ctr">
            <a:normAutofit/>
          </a:bodyPr>
          <a:lstStyle/>
          <a:p>
            <a:pPr algn="r"/>
            <a:r>
              <a:rPr lang="en-US" sz="3200" dirty="0">
                <a:latin typeface="Courier" pitchFamily="2" charset="0"/>
                <a:cs typeface="Helvetica Neue"/>
              </a:rPr>
              <a:t>Consistency during development</a:t>
            </a:r>
            <a:endParaRPr lang="en-US" sz="1600" b="0" dirty="0">
              <a:solidFill>
                <a:schemeClr val="bg1">
                  <a:lumMod val="65000"/>
                </a:schemeClr>
              </a:solidFill>
              <a:latin typeface="Helvetica Neue"/>
              <a:cs typeface="Helvetica Neue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73AAB27-91FD-674B-A057-96C4968BA5DD}"/>
              </a:ext>
            </a:extLst>
          </p:cNvPr>
          <p:cNvSpPr/>
          <p:nvPr/>
        </p:nvSpPr>
        <p:spPr>
          <a:xfrm>
            <a:off x="888043" y="2397541"/>
            <a:ext cx="3130930" cy="6463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b="1" dirty="0"/>
              <a:t>Invalid user input can lead to elongated development time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FB3E580-3CF2-714F-A604-628D543939CF}"/>
              </a:ext>
            </a:extLst>
          </p:cNvPr>
          <p:cNvSpPr/>
          <p:nvPr/>
        </p:nvSpPr>
        <p:spPr>
          <a:xfrm>
            <a:off x="4535055" y="2859543"/>
            <a:ext cx="6096000" cy="147732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TaskCat </a:t>
            </a:r>
            <a:r>
              <a:rPr lang="en-US" b="1" dirty="0"/>
              <a:t>input files </a:t>
            </a:r>
            <a:r>
              <a:rPr lang="en-US" dirty="0"/>
              <a:t>are a good way to achieve this </a:t>
            </a:r>
          </a:p>
          <a:p>
            <a:r>
              <a:rPr lang="en-US" dirty="0"/>
              <a:t>(allow for consistent stack creation during debugging) 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Manually entering inputs into the console can lead to user induced error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BF8F8D8-3214-E647-A84C-D7F0FC05C1D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0353" y="3248136"/>
            <a:ext cx="2269801" cy="226980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2229C8B-2C68-934E-9DBB-ED41137AAE62}"/>
              </a:ext>
            </a:extLst>
          </p:cNvPr>
          <p:cNvSpPr txBox="1"/>
          <p:nvPr/>
        </p:nvSpPr>
        <p:spPr>
          <a:xfrm>
            <a:off x="1324315" y="4059872"/>
            <a:ext cx="100676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endParaRPr lang="en-US" sz="88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12342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25FB71-B862-9C44-A0CB-57BB9A78BF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618" y="2577360"/>
            <a:ext cx="10515600" cy="969405"/>
          </a:xfrm>
        </p:spPr>
        <p:txBody>
          <a:bodyPr/>
          <a:lstStyle/>
          <a:p>
            <a:r>
              <a:rPr lang="en-US" dirty="0">
                <a:latin typeface="Courier" pitchFamily="2" charset="0"/>
                <a:cs typeface="Helvetica Neue"/>
              </a:rPr>
              <a:t>Features of TaskCat</a:t>
            </a:r>
            <a:endParaRPr lang="en-US" dirty="0"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30538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E5759BB-D52B-7441-83AB-750CDB4E5A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55636" y="28368"/>
            <a:ext cx="9144000" cy="1102519"/>
          </a:xfrm>
        </p:spPr>
        <p:txBody>
          <a:bodyPr anchor="ctr">
            <a:normAutofit/>
          </a:bodyPr>
          <a:lstStyle/>
          <a:p>
            <a:pPr algn="r"/>
            <a:r>
              <a:rPr lang="en-US" sz="3200" dirty="0">
                <a:latin typeface="Courier" pitchFamily="2" charset="0"/>
              </a:rPr>
              <a:t>Runtime-injection</a:t>
            </a:r>
            <a:endParaRPr lang="en-US" sz="1600" dirty="0">
              <a:solidFill>
                <a:schemeClr val="bg1">
                  <a:lumMod val="65000"/>
                </a:schemeClr>
              </a:solidFill>
              <a:latin typeface="Courier" pitchFamily="2" charset="0"/>
              <a:cs typeface="Helvetica Neue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E9C67E-5C98-824C-BD9D-C5B53B751327}"/>
              </a:ext>
            </a:extLst>
          </p:cNvPr>
          <p:cNvSpPr txBox="1"/>
          <p:nvPr/>
        </p:nvSpPr>
        <p:spPr>
          <a:xfrm>
            <a:off x="614757" y="1252372"/>
            <a:ext cx="6642271" cy="92333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Taskcat input file is a json object containing </a:t>
            </a:r>
          </a:p>
          <a:p>
            <a:r>
              <a:rPr lang="en-US" dirty="0"/>
              <a:t>Parameter Keys and Values </a:t>
            </a:r>
          </a:p>
          <a:p>
            <a:r>
              <a:rPr lang="en-US" dirty="0"/>
              <a:t>(Note: you can json inputs directly with CloudFormation cli)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AF62390-8112-4F4D-AB63-FC0247B76464}"/>
              </a:ext>
            </a:extLst>
          </p:cNvPr>
          <p:cNvSpPr/>
          <p:nvPr/>
        </p:nvSpPr>
        <p:spPr>
          <a:xfrm>
            <a:off x="7257028" y="1252372"/>
            <a:ext cx="450095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Roboto"/>
              </a:rPr>
              <a:t>The example here shows an input file for a stack that requires seven parameters: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CB37499-D2F0-3740-BF6C-55C709CC9FB1}"/>
              </a:ext>
            </a:extLst>
          </p:cNvPr>
          <p:cNvSpPr/>
          <p:nvPr/>
        </p:nvSpPr>
        <p:spPr>
          <a:xfrm>
            <a:off x="7342610" y="2202525"/>
            <a:ext cx="876202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dirty="0"/>
              <a:t>KeyPair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5E182F8-ECF9-3447-83F0-FBC75EC65F15}"/>
              </a:ext>
            </a:extLst>
          </p:cNvPr>
          <p:cNvSpPr/>
          <p:nvPr/>
        </p:nvSpPr>
        <p:spPr>
          <a:xfrm>
            <a:off x="7342610" y="2568051"/>
            <a:ext cx="1414362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dirty="0"/>
              <a:t>InstanceType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DF1948B-A85D-F142-9AA9-134A59493F11}"/>
              </a:ext>
            </a:extLst>
          </p:cNvPr>
          <p:cNvSpPr/>
          <p:nvPr/>
        </p:nvSpPr>
        <p:spPr>
          <a:xfrm>
            <a:off x="7342610" y="2937383"/>
            <a:ext cx="1702967" cy="369332"/>
          </a:xfrm>
          <a:prstGeom prst="rect">
            <a:avLst/>
          </a:prstGeom>
          <a:solidFill>
            <a:srgbClr val="09D258"/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dirty="0"/>
              <a:t>AvailablityZones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C821BA0-BA52-DE41-BA54-E533F6E1DA1B}"/>
              </a:ext>
            </a:extLst>
          </p:cNvPr>
          <p:cNvSpPr/>
          <p:nvPr/>
        </p:nvSpPr>
        <p:spPr>
          <a:xfrm>
            <a:off x="7342609" y="3310520"/>
            <a:ext cx="1516762" cy="369332"/>
          </a:xfrm>
          <a:prstGeom prst="rect">
            <a:avLst/>
          </a:prstGeom>
          <a:solidFill>
            <a:srgbClr val="09D258"/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dirty="0"/>
              <a:t>RandomString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DB040A9-C7EB-7A47-AC6F-DD92067E92A4}"/>
              </a:ext>
            </a:extLst>
          </p:cNvPr>
          <p:cNvSpPr/>
          <p:nvPr/>
        </p:nvSpPr>
        <p:spPr>
          <a:xfrm>
            <a:off x="7342609" y="3683657"/>
            <a:ext cx="1828578" cy="369332"/>
          </a:xfrm>
          <a:prstGeom prst="rect">
            <a:avLst/>
          </a:prstGeom>
          <a:solidFill>
            <a:srgbClr val="09D258"/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dirty="0"/>
              <a:t>RandomNumbers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CB3B839-5EEA-2446-8F04-8CA728B85BC0}"/>
              </a:ext>
            </a:extLst>
          </p:cNvPr>
          <p:cNvSpPr/>
          <p:nvPr/>
        </p:nvSpPr>
        <p:spPr>
          <a:xfrm>
            <a:off x="7342609" y="4060599"/>
            <a:ext cx="1552284" cy="369332"/>
          </a:xfrm>
          <a:prstGeom prst="rect">
            <a:avLst/>
          </a:prstGeom>
          <a:solidFill>
            <a:srgbClr val="09D258"/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dirty="0"/>
              <a:t>GenerateUUID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1D36AC8-985A-E048-BB91-C5C683A77016}"/>
              </a:ext>
            </a:extLst>
          </p:cNvPr>
          <p:cNvSpPr/>
          <p:nvPr/>
        </p:nvSpPr>
        <p:spPr>
          <a:xfrm>
            <a:off x="7342608" y="4437541"/>
            <a:ext cx="1070999" cy="369332"/>
          </a:xfrm>
          <a:prstGeom prst="rect">
            <a:avLst/>
          </a:prstGeom>
          <a:solidFill>
            <a:srgbClr val="09D258"/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dirty="0"/>
              <a:t>Password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48F2F06-1558-1B46-8CDB-49BAC5D03C79}"/>
              </a:ext>
            </a:extLst>
          </p:cNvPr>
          <p:cNvSpPr/>
          <p:nvPr/>
        </p:nvSpPr>
        <p:spPr>
          <a:xfrm>
            <a:off x="7257028" y="4827070"/>
            <a:ext cx="494988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Roboto"/>
              </a:rPr>
              <a:t>The parameter in </a:t>
            </a:r>
            <a:r>
              <a:rPr lang="en-US" b="1" dirty="0">
                <a:solidFill>
                  <a:srgbClr val="09D258"/>
                </a:solidFill>
                <a:latin typeface="Roboto"/>
              </a:rPr>
              <a:t>green box </a:t>
            </a:r>
            <a:r>
              <a:rPr lang="en-US" dirty="0">
                <a:latin typeface="Roboto"/>
              </a:rPr>
              <a:t>will get evaluated by taskcat and replaced before stack_create is called with environmentally specific (region) values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2B3F554-4288-2841-82ED-A38D059E8130}"/>
              </a:ext>
            </a:extLst>
          </p:cNvPr>
          <p:cNvSpPr/>
          <p:nvPr/>
        </p:nvSpPr>
        <p:spPr>
          <a:xfrm>
            <a:off x="614757" y="859298"/>
            <a:ext cx="39605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TaskCat input file and runtime-injection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40A3413-025B-E94B-A056-9926492B91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755" y="2175702"/>
            <a:ext cx="6642273" cy="4034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876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E5759BB-D52B-7441-83AB-750CDB4E5A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55636" y="28368"/>
            <a:ext cx="9144000" cy="1102519"/>
          </a:xfrm>
        </p:spPr>
        <p:txBody>
          <a:bodyPr anchor="ctr">
            <a:normAutofit/>
          </a:bodyPr>
          <a:lstStyle/>
          <a:p>
            <a:pPr algn="r"/>
            <a:r>
              <a:rPr lang="en-US" sz="3200" dirty="0">
                <a:latin typeface="Courier" pitchFamily="2" charset="0"/>
              </a:rPr>
              <a:t>Runtime-injection</a:t>
            </a:r>
            <a:endParaRPr lang="en-US" sz="1600" b="0" dirty="0">
              <a:solidFill>
                <a:schemeClr val="bg1">
                  <a:lumMod val="65000"/>
                </a:schemeClr>
              </a:solidFill>
              <a:latin typeface="Helvetica Neue"/>
              <a:cs typeface="Helvetica Neue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E9C67E-5C98-824C-BD9D-C5B53B751327}"/>
              </a:ext>
            </a:extLst>
          </p:cNvPr>
          <p:cNvSpPr txBox="1"/>
          <p:nvPr/>
        </p:nvSpPr>
        <p:spPr>
          <a:xfrm>
            <a:off x="614758" y="1252372"/>
            <a:ext cx="6917080" cy="6463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Taskcat input file is a json object containing </a:t>
            </a:r>
          </a:p>
          <a:p>
            <a:r>
              <a:rPr lang="en-US" dirty="0"/>
              <a:t>Parameter Keys and Values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AF62390-8112-4F4D-AB63-FC0247B76464}"/>
              </a:ext>
            </a:extLst>
          </p:cNvPr>
          <p:cNvSpPr/>
          <p:nvPr/>
        </p:nvSpPr>
        <p:spPr>
          <a:xfrm>
            <a:off x="7527636" y="1243520"/>
            <a:ext cx="428558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Roboto"/>
              </a:rPr>
              <a:t>More info: </a:t>
            </a:r>
            <a:r>
              <a:rPr lang="en-US" dirty="0">
                <a:latin typeface="Roboto"/>
                <a:hlinkClick r:id="rId2"/>
              </a:rPr>
              <a:t>https://aws-quickstart.github.io/taskcat/#more-information-on-taskcat-runtime-injection</a:t>
            </a:r>
            <a:endParaRPr lang="en-US" dirty="0">
              <a:latin typeface="Roboto"/>
            </a:endParaRPr>
          </a:p>
          <a:p>
            <a:endParaRPr lang="en-US" dirty="0">
              <a:latin typeface="Roboto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CB37499-D2F0-3740-BF6C-55C709CC9FB1}"/>
              </a:ext>
            </a:extLst>
          </p:cNvPr>
          <p:cNvSpPr/>
          <p:nvPr/>
        </p:nvSpPr>
        <p:spPr>
          <a:xfrm>
            <a:off x="7638174" y="2259212"/>
            <a:ext cx="876202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dirty="0"/>
              <a:t>KeyPair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5E182F8-ECF9-3447-83F0-FBC75EC65F15}"/>
              </a:ext>
            </a:extLst>
          </p:cNvPr>
          <p:cNvSpPr/>
          <p:nvPr/>
        </p:nvSpPr>
        <p:spPr>
          <a:xfrm>
            <a:off x="7638174" y="2624738"/>
            <a:ext cx="1414362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dirty="0"/>
              <a:t>InstanceType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DF1948B-A85D-F142-9AA9-134A59493F11}"/>
              </a:ext>
            </a:extLst>
          </p:cNvPr>
          <p:cNvSpPr/>
          <p:nvPr/>
        </p:nvSpPr>
        <p:spPr>
          <a:xfrm>
            <a:off x="7638174" y="2994070"/>
            <a:ext cx="1702967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dirty="0"/>
              <a:t>AvailablityZones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C821BA0-BA52-DE41-BA54-E533F6E1DA1B}"/>
              </a:ext>
            </a:extLst>
          </p:cNvPr>
          <p:cNvSpPr/>
          <p:nvPr/>
        </p:nvSpPr>
        <p:spPr>
          <a:xfrm>
            <a:off x="7638173" y="3367207"/>
            <a:ext cx="1516762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dirty="0"/>
              <a:t>RandomString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DB040A9-C7EB-7A47-AC6F-DD92067E92A4}"/>
              </a:ext>
            </a:extLst>
          </p:cNvPr>
          <p:cNvSpPr/>
          <p:nvPr/>
        </p:nvSpPr>
        <p:spPr>
          <a:xfrm>
            <a:off x="7638173" y="3740344"/>
            <a:ext cx="1828578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dirty="0"/>
              <a:t>RandomNumbers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CB3B839-5EEA-2446-8F04-8CA728B85BC0}"/>
              </a:ext>
            </a:extLst>
          </p:cNvPr>
          <p:cNvSpPr/>
          <p:nvPr/>
        </p:nvSpPr>
        <p:spPr>
          <a:xfrm>
            <a:off x="7638173" y="4117286"/>
            <a:ext cx="1552284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dirty="0"/>
              <a:t>GenerateUUID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1D36AC8-985A-E048-BB91-C5C683A77016}"/>
              </a:ext>
            </a:extLst>
          </p:cNvPr>
          <p:cNvSpPr/>
          <p:nvPr/>
        </p:nvSpPr>
        <p:spPr>
          <a:xfrm>
            <a:off x="7638172" y="4494228"/>
            <a:ext cx="1070999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dirty="0"/>
              <a:t>Password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48F2F06-1558-1B46-8CDB-49BAC5D03C79}"/>
              </a:ext>
            </a:extLst>
          </p:cNvPr>
          <p:cNvSpPr/>
          <p:nvPr/>
        </p:nvSpPr>
        <p:spPr>
          <a:xfrm>
            <a:off x="7527636" y="4878751"/>
            <a:ext cx="45313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Roboto"/>
              </a:rPr>
              <a:t>The parameter in </a:t>
            </a:r>
            <a:r>
              <a:rPr lang="en-US" b="1" dirty="0">
                <a:solidFill>
                  <a:srgbClr val="0070C0"/>
                </a:solidFill>
                <a:latin typeface="Roboto"/>
              </a:rPr>
              <a:t>blue box </a:t>
            </a:r>
            <a:r>
              <a:rPr lang="en-US" dirty="0">
                <a:latin typeface="Roboto"/>
              </a:rPr>
              <a:t>are evaluated and replaced as requested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27AA0D-93B9-BC41-B151-0FEC1415E2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756" y="1898703"/>
            <a:ext cx="6917081" cy="420162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344A8CC-A64A-454E-BDC3-5AB5D79367C4}"/>
              </a:ext>
            </a:extLst>
          </p:cNvPr>
          <p:cNvSpPr/>
          <p:nvPr/>
        </p:nvSpPr>
        <p:spPr>
          <a:xfrm>
            <a:off x="7527636" y="5509146"/>
            <a:ext cx="457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Note: All Parameters that don’t have a Default values will </a:t>
            </a:r>
            <a:r>
              <a:rPr lang="en-US" b="1" dirty="0"/>
              <a:t>require</a:t>
            </a:r>
            <a:r>
              <a:rPr lang="en-US" dirty="0"/>
              <a:t> and entry in the input file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A153BC5-A824-4243-8A4D-F9D0DFE0AB58}"/>
              </a:ext>
            </a:extLst>
          </p:cNvPr>
          <p:cNvSpPr/>
          <p:nvPr/>
        </p:nvSpPr>
        <p:spPr>
          <a:xfrm>
            <a:off x="614756" y="883040"/>
            <a:ext cx="39605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TaskCat input file and runtime-injection</a:t>
            </a:r>
          </a:p>
        </p:txBody>
      </p:sp>
    </p:spTree>
    <p:extLst>
      <p:ext uri="{BB962C8B-B14F-4D97-AF65-F5344CB8AC3E}">
        <p14:creationId xmlns:p14="http://schemas.microsoft.com/office/powerpoint/2010/main" val="12627495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25FB71-B862-9C44-A0CB-57BB9A78BF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618" y="2577360"/>
            <a:ext cx="10515600" cy="969405"/>
          </a:xfrm>
        </p:spPr>
        <p:txBody>
          <a:bodyPr/>
          <a:lstStyle/>
          <a:p>
            <a:r>
              <a:rPr lang="en-US" dirty="0">
                <a:latin typeface="Courier" pitchFamily="2" charset="0"/>
                <a:cs typeface="Helvetica Neue"/>
              </a:rPr>
              <a:t>Setting up TaskCat deployments</a:t>
            </a:r>
            <a:endParaRPr lang="en-US" dirty="0"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86723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E5759BB-D52B-7441-83AB-750CDB4E5A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55636" y="28368"/>
            <a:ext cx="9144000" cy="1102519"/>
          </a:xfrm>
        </p:spPr>
        <p:txBody>
          <a:bodyPr anchor="ctr">
            <a:normAutofit/>
          </a:bodyPr>
          <a:lstStyle/>
          <a:p>
            <a:pPr algn="r"/>
            <a:r>
              <a:rPr lang="en-US" sz="3200" dirty="0">
                <a:latin typeface="Courier" pitchFamily="2" charset="0"/>
                <a:cs typeface="Helvetica Neue"/>
              </a:rPr>
              <a:t>Taskcat config file</a:t>
            </a:r>
            <a:endParaRPr lang="en-US" sz="1600" b="0" dirty="0">
              <a:solidFill>
                <a:schemeClr val="bg1">
                  <a:lumMod val="65000"/>
                </a:schemeClr>
              </a:solidFill>
              <a:latin typeface="Helvetica Neue"/>
              <a:cs typeface="Helvetica Neue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CD07383-C84F-1F45-8F2D-B30FD4FFB8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301" y="1130887"/>
            <a:ext cx="8337550" cy="469771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E710E2E-A01D-164C-AD85-6E6026597C18}"/>
              </a:ext>
            </a:extLst>
          </p:cNvPr>
          <p:cNvSpPr txBox="1"/>
          <p:nvPr/>
        </p:nvSpPr>
        <p:spPr>
          <a:xfrm>
            <a:off x="8728599" y="1751317"/>
            <a:ext cx="2987852" cy="6463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All Quick Starts have a taskcat config file in the </a:t>
            </a:r>
            <a:r>
              <a:rPr lang="en-US" b="1" dirty="0"/>
              <a:t>ci</a:t>
            </a:r>
            <a:r>
              <a:rPr lang="en-US" dirty="0"/>
              <a:t> folder.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6B35AD1-6EE4-3F49-B246-5C9E1E359F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8599" y="3479745"/>
            <a:ext cx="2987852" cy="181331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14EAA81-E0F1-F14E-A5BD-A275EC5F55DF}"/>
              </a:ext>
            </a:extLst>
          </p:cNvPr>
          <p:cNvSpPr txBox="1"/>
          <p:nvPr/>
        </p:nvSpPr>
        <p:spPr>
          <a:xfrm>
            <a:off x="7894904" y="2925747"/>
            <a:ext cx="3821547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Directory structure of a simple project</a:t>
            </a:r>
          </a:p>
        </p:txBody>
      </p:sp>
    </p:spTree>
    <p:extLst>
      <p:ext uri="{BB962C8B-B14F-4D97-AF65-F5344CB8AC3E}">
        <p14:creationId xmlns:p14="http://schemas.microsoft.com/office/powerpoint/2010/main" val="14071952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25FB71-B862-9C44-A0CB-57BB9A78BF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618" y="2577360"/>
            <a:ext cx="10515600" cy="969405"/>
          </a:xfrm>
        </p:spPr>
        <p:txBody>
          <a:bodyPr>
            <a:normAutofit/>
          </a:bodyPr>
          <a:lstStyle/>
          <a:p>
            <a:r>
              <a:rPr lang="en-US" dirty="0">
                <a:latin typeface="Courier" pitchFamily="2" charset="0"/>
                <a:cs typeface="Helvetica Neue"/>
              </a:rPr>
              <a:t>Where can I find Quick Starts</a:t>
            </a:r>
            <a:endParaRPr lang="en-US" dirty="0"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23207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E5759BB-D52B-7441-83AB-750CDB4E5A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55636" y="28368"/>
            <a:ext cx="9144000" cy="1102519"/>
          </a:xfrm>
        </p:spPr>
        <p:txBody>
          <a:bodyPr anchor="ctr">
            <a:normAutofit/>
          </a:bodyPr>
          <a:lstStyle/>
          <a:p>
            <a:pPr algn="r"/>
            <a:r>
              <a:rPr lang="en-US" sz="3200" dirty="0">
                <a:latin typeface="Courier" pitchFamily="2" charset="0"/>
                <a:cs typeface="Helvetica Neue"/>
              </a:rPr>
              <a:t>Taskcat (Screen Shots) </a:t>
            </a:r>
            <a:endParaRPr lang="en-US" sz="1600" b="0" dirty="0">
              <a:solidFill>
                <a:schemeClr val="bg1">
                  <a:lumMod val="65000"/>
                </a:schemeClr>
              </a:solidFill>
              <a:latin typeface="Helvetica Neue"/>
              <a:cs typeface="Helvetica Neue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C3A6BCC-0662-5D46-BA2B-AEE9C66D4D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401" y="1260195"/>
            <a:ext cx="7954648" cy="465107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FA5247C-D8F8-BE49-923A-BB5FC2B9C565}"/>
              </a:ext>
            </a:extLst>
          </p:cNvPr>
          <p:cNvSpPr txBox="1"/>
          <p:nvPr/>
        </p:nvSpPr>
        <p:spPr>
          <a:xfrm>
            <a:off x="7841671" y="2299855"/>
            <a:ext cx="3528291" cy="6463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Running taskcat with no argument will print the help/usage menu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D486AB2-D64C-9F48-9C77-564150B9C9E6}"/>
              </a:ext>
            </a:extLst>
          </p:cNvPr>
          <p:cNvSpPr/>
          <p:nvPr/>
        </p:nvSpPr>
        <p:spPr>
          <a:xfrm>
            <a:off x="7841671" y="3150887"/>
            <a:ext cx="3528291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>
                <a:latin typeface="Courier" pitchFamily="2" charset="0"/>
              </a:rPr>
              <a:t># </a:t>
            </a:r>
            <a:r>
              <a:rPr lang="en-US" b="1" dirty="0">
                <a:latin typeface="Courier" pitchFamily="2" charset="0"/>
              </a:rPr>
              <a:t>taskcat 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5C32333-FCF3-E34D-9D3E-2BBDE0827657}"/>
              </a:ext>
            </a:extLst>
          </p:cNvPr>
          <p:cNvSpPr txBox="1"/>
          <p:nvPr/>
        </p:nvSpPr>
        <p:spPr>
          <a:xfrm>
            <a:off x="7841671" y="4210458"/>
            <a:ext cx="3528291" cy="1200329"/>
          </a:xfrm>
          <a:prstGeom prst="rect">
            <a:avLst/>
          </a:prstGeom>
          <a:solidFill>
            <a:srgbClr val="FFFF0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If there is a new version of taskcat available additional messages will be displayed informing you on how to upgrade to the latest version!</a:t>
            </a:r>
          </a:p>
        </p:txBody>
      </p:sp>
    </p:spTree>
    <p:extLst>
      <p:ext uri="{BB962C8B-B14F-4D97-AF65-F5344CB8AC3E}">
        <p14:creationId xmlns:p14="http://schemas.microsoft.com/office/powerpoint/2010/main" val="33441631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25FB71-B862-9C44-A0CB-57BB9A78BF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618" y="2577360"/>
            <a:ext cx="10515600" cy="969405"/>
          </a:xfrm>
        </p:spPr>
        <p:txBody>
          <a:bodyPr/>
          <a:lstStyle/>
          <a:p>
            <a:r>
              <a:rPr lang="en-US" dirty="0">
                <a:latin typeface="Courier" pitchFamily="2" charset="0"/>
                <a:cs typeface="Helvetica Neue"/>
              </a:rPr>
              <a:t>Running TaskCat</a:t>
            </a:r>
            <a:endParaRPr lang="en-US" dirty="0"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34030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E5759BB-D52B-7441-83AB-750CDB4E5A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55636" y="28368"/>
            <a:ext cx="9144000" cy="1102519"/>
          </a:xfrm>
        </p:spPr>
        <p:txBody>
          <a:bodyPr anchor="ctr">
            <a:normAutofit/>
          </a:bodyPr>
          <a:lstStyle/>
          <a:p>
            <a:pPr algn="r"/>
            <a:r>
              <a:rPr lang="en-US" sz="3200" dirty="0">
                <a:latin typeface="Courier" pitchFamily="2" charset="0"/>
                <a:cs typeface="Helvetica Neue"/>
              </a:rPr>
              <a:t>Taskcat Run (Screen Shots) </a:t>
            </a:r>
            <a:endParaRPr lang="en-US" sz="1600" b="0" dirty="0">
              <a:solidFill>
                <a:schemeClr val="bg1">
                  <a:lumMod val="65000"/>
                </a:schemeClr>
              </a:solidFill>
              <a:latin typeface="Helvetica Neue"/>
              <a:cs typeface="Helvetica Neue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27AAF6D-8A6C-B248-8EC5-BB340C6FCEB4}"/>
              </a:ext>
            </a:extLst>
          </p:cNvPr>
          <p:cNvSpPr/>
          <p:nvPr/>
        </p:nvSpPr>
        <p:spPr>
          <a:xfrm>
            <a:off x="701962" y="1506027"/>
            <a:ext cx="9810102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>
                <a:latin typeface="Courier" pitchFamily="2" charset="0"/>
              </a:rPr>
              <a:t># </a:t>
            </a:r>
            <a:r>
              <a:rPr lang="en-US" b="1" dirty="0">
                <a:latin typeface="Courier" pitchFamily="2" charset="0"/>
              </a:rPr>
              <a:t>taskcat -c sample-taskcat-project/ci/taskcat-autobucket.yml -p -m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5BAC071-8A96-6F44-949F-035B46A8CE9B}"/>
              </a:ext>
            </a:extLst>
          </p:cNvPr>
          <p:cNvSpPr txBox="1"/>
          <p:nvPr/>
        </p:nvSpPr>
        <p:spPr>
          <a:xfrm>
            <a:off x="701962" y="2487652"/>
            <a:ext cx="4553529" cy="3693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-m use multiple threads when uploading to s3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362C1B5-18B2-1B4D-B8BB-9AF83F6E5296}"/>
              </a:ext>
            </a:extLst>
          </p:cNvPr>
          <p:cNvSpPr/>
          <p:nvPr/>
        </p:nvSpPr>
        <p:spPr>
          <a:xfrm>
            <a:off x="701963" y="2090161"/>
            <a:ext cx="4045531" cy="3693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dirty="0"/>
              <a:t>-p make the autogenerated bucket public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2F99EC5-F988-7B44-8EE4-744EE26E0094}"/>
              </a:ext>
            </a:extLst>
          </p:cNvPr>
          <p:cNvSpPr txBox="1"/>
          <p:nvPr/>
        </p:nvSpPr>
        <p:spPr>
          <a:xfrm>
            <a:off x="701962" y="1106559"/>
            <a:ext cx="3369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Command to kick of a taskcat run: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5CC22DA-A3B7-5645-8B9C-9A807550CF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201" y="3071786"/>
            <a:ext cx="9787942" cy="222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1284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E5759BB-D52B-7441-83AB-750CDB4E5A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55636" y="28368"/>
            <a:ext cx="9144000" cy="1102519"/>
          </a:xfrm>
        </p:spPr>
        <p:txBody>
          <a:bodyPr anchor="ctr">
            <a:normAutofit/>
          </a:bodyPr>
          <a:lstStyle/>
          <a:p>
            <a:pPr algn="r"/>
            <a:r>
              <a:rPr lang="en-US" sz="3200" dirty="0">
                <a:latin typeface="Courier" pitchFamily="2" charset="0"/>
                <a:cs typeface="Helvetica Neue"/>
              </a:rPr>
              <a:t>Taskcat Run (Screen Shots) </a:t>
            </a:r>
            <a:endParaRPr lang="en-US" sz="1600" b="0" dirty="0">
              <a:solidFill>
                <a:schemeClr val="bg1">
                  <a:lumMod val="65000"/>
                </a:schemeClr>
              </a:solidFill>
              <a:latin typeface="Helvetica Neue"/>
              <a:cs typeface="Helvetica Neue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2F99EC5-F988-7B44-8EE4-744EE26E0094}"/>
              </a:ext>
            </a:extLst>
          </p:cNvPr>
          <p:cNvSpPr txBox="1"/>
          <p:nvPr/>
        </p:nvSpPr>
        <p:spPr>
          <a:xfrm>
            <a:off x="584778" y="946221"/>
            <a:ext cx="53678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Validate template syntax using CloudFormation API and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67B866F-2928-6445-B5AB-EE70990917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777" y="1363522"/>
            <a:ext cx="8061507" cy="477866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9745A00-8CAD-324A-8C75-616E0DEA0F38}"/>
              </a:ext>
            </a:extLst>
          </p:cNvPr>
          <p:cNvSpPr txBox="1"/>
          <p:nvPr/>
        </p:nvSpPr>
        <p:spPr>
          <a:xfrm>
            <a:off x="7804728" y="1902691"/>
            <a:ext cx="3768436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Validates template Syntax via CFN API 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767CD6B-ED99-7544-8214-096428BF2ACE}"/>
              </a:ext>
            </a:extLst>
          </p:cNvPr>
          <p:cNvSpPr txBox="1"/>
          <p:nvPr/>
        </p:nvSpPr>
        <p:spPr>
          <a:xfrm>
            <a:off x="7804728" y="4156365"/>
            <a:ext cx="3768436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Preparing launch of senario1</a:t>
            </a:r>
          </a:p>
        </p:txBody>
      </p:sp>
    </p:spTree>
    <p:extLst>
      <p:ext uri="{BB962C8B-B14F-4D97-AF65-F5344CB8AC3E}">
        <p14:creationId xmlns:p14="http://schemas.microsoft.com/office/powerpoint/2010/main" val="42657348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E5759BB-D52B-7441-83AB-750CDB4E5A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55636" y="28368"/>
            <a:ext cx="9144000" cy="1102519"/>
          </a:xfrm>
        </p:spPr>
        <p:txBody>
          <a:bodyPr anchor="ctr">
            <a:normAutofit/>
          </a:bodyPr>
          <a:lstStyle/>
          <a:p>
            <a:pPr algn="r"/>
            <a:r>
              <a:rPr lang="en-US" sz="3200" dirty="0">
                <a:latin typeface="Courier" pitchFamily="2" charset="0"/>
                <a:cs typeface="Helvetica Neue"/>
              </a:rPr>
              <a:t>Taskcat Run (Screen Shots) </a:t>
            </a:r>
            <a:endParaRPr lang="en-US" sz="1600" b="0" dirty="0">
              <a:solidFill>
                <a:schemeClr val="bg1">
                  <a:lumMod val="65000"/>
                </a:schemeClr>
              </a:solidFill>
              <a:latin typeface="Helvetica Neue"/>
              <a:cs typeface="Helvetica Neue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2F99EC5-F988-7B44-8EE4-744EE26E0094}"/>
              </a:ext>
            </a:extLst>
          </p:cNvPr>
          <p:cNvSpPr txBox="1"/>
          <p:nvPr/>
        </p:nvSpPr>
        <p:spPr>
          <a:xfrm>
            <a:off x="530513" y="1026518"/>
            <a:ext cx="3057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Generate inputs per scenario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A4B679-9E78-D64B-8CCA-47B6020CCB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8102" y="1660813"/>
            <a:ext cx="4051300" cy="43307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5556FDF-7ADE-1E44-A90D-F3C6A89E8C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513" y="1660813"/>
            <a:ext cx="3797300" cy="4330700"/>
          </a:xfrm>
          <a:prstGeom prst="rect">
            <a:avLst/>
          </a:prstGeom>
        </p:spPr>
      </p:pic>
      <p:sp>
        <p:nvSpPr>
          <p:cNvPr id="6" name="Striped Right Arrow 5">
            <a:extLst>
              <a:ext uri="{FF2B5EF4-FFF2-40B4-BE49-F238E27FC236}">
                <a16:creationId xmlns:a16="http://schemas.microsoft.com/office/drawing/2014/main" id="{FDBAEE6B-3F11-9141-95AE-3CD300A84944}"/>
              </a:ext>
            </a:extLst>
          </p:cNvPr>
          <p:cNvSpPr/>
          <p:nvPr/>
        </p:nvSpPr>
        <p:spPr>
          <a:xfrm>
            <a:off x="4526679" y="3177309"/>
            <a:ext cx="562557" cy="729673"/>
          </a:xfrm>
          <a:prstGeom prst="striped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1AD0196-9E13-8A48-BE87-50882DC51305}"/>
              </a:ext>
            </a:extLst>
          </p:cNvPr>
          <p:cNvSpPr txBox="1"/>
          <p:nvPr/>
        </p:nvSpPr>
        <p:spPr>
          <a:xfrm>
            <a:off x="9449945" y="1660813"/>
            <a:ext cx="2492673" cy="6463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Input file (left)</a:t>
            </a:r>
          </a:p>
          <a:p>
            <a:r>
              <a:rPr lang="en-US" dirty="0"/>
              <a:t>Evaluated values (right)</a:t>
            </a:r>
          </a:p>
        </p:txBody>
      </p:sp>
    </p:spTree>
    <p:extLst>
      <p:ext uri="{BB962C8B-B14F-4D97-AF65-F5344CB8AC3E}">
        <p14:creationId xmlns:p14="http://schemas.microsoft.com/office/powerpoint/2010/main" val="2883210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E5759BB-D52B-7441-83AB-750CDB4E5A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55636" y="28368"/>
            <a:ext cx="9144000" cy="1102519"/>
          </a:xfrm>
        </p:spPr>
        <p:txBody>
          <a:bodyPr anchor="ctr">
            <a:normAutofit/>
          </a:bodyPr>
          <a:lstStyle/>
          <a:p>
            <a:pPr algn="r"/>
            <a:r>
              <a:rPr lang="en-US" sz="3200" dirty="0">
                <a:latin typeface="Courier" pitchFamily="2" charset="0"/>
                <a:cs typeface="Helvetica Neue"/>
              </a:rPr>
              <a:t>Taskcat Run (Screen Shots) </a:t>
            </a:r>
            <a:endParaRPr lang="en-US" sz="1600" b="0" dirty="0">
              <a:solidFill>
                <a:schemeClr val="bg1">
                  <a:lumMod val="65000"/>
                </a:schemeClr>
              </a:solidFill>
              <a:latin typeface="Helvetica Neue"/>
              <a:cs typeface="Helvetica Neue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2F99EC5-F988-7B44-8EE4-744EE26E0094}"/>
              </a:ext>
            </a:extLst>
          </p:cNvPr>
          <p:cNvSpPr txBox="1"/>
          <p:nvPr/>
        </p:nvSpPr>
        <p:spPr>
          <a:xfrm>
            <a:off x="576695" y="1556444"/>
            <a:ext cx="3057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Taskcat execution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49C7FAB-66C8-7F4C-88A3-A4C0CBB342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649" y="1925776"/>
            <a:ext cx="8794296" cy="2704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9957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1EEDEE-F870-D641-AA2B-CD2866760D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3527"/>
            <a:ext cx="10515600" cy="2196882"/>
          </a:xfr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lvl="2"/>
            <a:endParaRPr lang="en-US" dirty="0"/>
          </a:p>
          <a:p>
            <a:pPr lvl="2"/>
            <a:r>
              <a:rPr lang="en-US" dirty="0"/>
              <a:t>Option1 : OSX with docker</a:t>
            </a:r>
          </a:p>
          <a:p>
            <a:pPr lvl="2"/>
            <a:r>
              <a:rPr lang="en-US" dirty="0"/>
              <a:t>Option2 : Linux Workstation or VM</a:t>
            </a:r>
          </a:p>
          <a:p>
            <a:pPr lvl="2"/>
            <a:r>
              <a:rPr lang="en-US" dirty="0"/>
              <a:t>Option3 : Launch ec2 instance via </a:t>
            </a:r>
            <a:r>
              <a:rPr lang="en-US"/>
              <a:t>Cloudfromation </a:t>
            </a:r>
            <a:endParaRPr lang="en-US" dirty="0"/>
          </a:p>
          <a:p>
            <a:pPr marL="914400" lvl="2" indent="0">
              <a:buNone/>
            </a:pPr>
            <a:r>
              <a:rPr lang="en-US" dirty="0"/>
              <a:t>Option3 is recommended for user that do not have docker experience </a:t>
            </a:r>
          </a:p>
          <a:p>
            <a:pPr marL="914400" lvl="2" indent="0">
              <a:buNone/>
            </a:pPr>
            <a:r>
              <a:rPr lang="en-US" dirty="0"/>
              <a:t>                or do not have an OSX or Linux workstation available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6C3044D-98F6-B743-807D-4B8EF3F54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>
                <a:latin typeface="Courier" pitchFamily="2" charset="0"/>
                <a:cs typeface="Helvetica Neue"/>
              </a:rPr>
              <a:t>Installing Taskcat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E6A34DE-96BC-394A-ACC5-C7F67D1A84AB}"/>
              </a:ext>
            </a:extLst>
          </p:cNvPr>
          <p:cNvSpPr/>
          <p:nvPr/>
        </p:nvSpPr>
        <p:spPr>
          <a:xfrm>
            <a:off x="838200" y="4731388"/>
            <a:ext cx="566898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aws-quickstart.github.io</a:t>
            </a:r>
            <a:r>
              <a:rPr lang="en-US" dirty="0">
                <a:hlinkClick r:id="rId2"/>
              </a:rPr>
              <a:t>/taskcat/#installing-taskcat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69900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E5759BB-D52B-7441-83AB-750CDB4E5A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3038" y="417475"/>
            <a:ext cx="9144000" cy="1102519"/>
          </a:xfrm>
        </p:spPr>
        <p:txBody>
          <a:bodyPr anchor="ctr">
            <a:normAutofit/>
          </a:bodyPr>
          <a:lstStyle/>
          <a:p>
            <a:pPr algn="l"/>
            <a:r>
              <a:rPr lang="en-US" sz="3200" b="0" dirty="0">
                <a:latin typeface="Helvetica Neue"/>
                <a:cs typeface="Helvetica Neue"/>
              </a:rPr>
              <a:t>Installing taskcat</a:t>
            </a:r>
            <a:endParaRPr lang="en-US" sz="1600" b="0" dirty="0">
              <a:solidFill>
                <a:schemeClr val="bg1">
                  <a:lumMod val="65000"/>
                </a:schemeClr>
              </a:solidFill>
              <a:latin typeface="Helvetica Neue"/>
              <a:cs typeface="Helvetica Neue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ACDBC5B-891B-474C-9FF5-AC7659CBD4FF}"/>
              </a:ext>
            </a:extLst>
          </p:cNvPr>
          <p:cNvSpPr txBox="1">
            <a:spLocks/>
          </p:cNvSpPr>
          <p:nvPr/>
        </p:nvSpPr>
        <p:spPr>
          <a:xfrm>
            <a:off x="0" y="2027046"/>
            <a:ext cx="12192000" cy="1971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lvl="1"/>
            <a:endParaRPr lang="en-US" sz="1100" b="0" dirty="0">
              <a:solidFill>
                <a:schemeClr val="bg1">
                  <a:lumMod val="65000"/>
                </a:schemeClr>
              </a:solidFill>
              <a:latin typeface="Helvetica Neue"/>
              <a:cs typeface="Helvetica Neue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2CA4949-AEDB-ED4A-AE6F-6186C82DF7DC}"/>
              </a:ext>
            </a:extLst>
          </p:cNvPr>
          <p:cNvSpPr/>
          <p:nvPr/>
        </p:nvSpPr>
        <p:spPr>
          <a:xfrm>
            <a:off x="350108" y="6351373"/>
            <a:ext cx="57458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Helvetica Neue"/>
                <a:cs typeface="Helvetica Neue"/>
              </a:rPr>
              <a:t>Module (3) Testing with taskcat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4118AA4-446D-3549-9DC6-964642E20683}"/>
              </a:ext>
            </a:extLst>
          </p:cNvPr>
          <p:cNvSpPr txBox="1"/>
          <p:nvPr/>
        </p:nvSpPr>
        <p:spPr>
          <a:xfrm>
            <a:off x="885217" y="1857884"/>
            <a:ext cx="678017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Install taskcat using pip</a:t>
            </a:r>
          </a:p>
          <a:p>
            <a:r>
              <a:rPr lang="en-US" dirty="0"/>
              <a:t>- Add python bin to you taskcat environment</a:t>
            </a:r>
          </a:p>
          <a:p>
            <a:r>
              <a:rPr lang="en-US" dirty="0"/>
              <a:t>   Example MacOS  = (Linux distros see here)</a:t>
            </a:r>
          </a:p>
          <a:p>
            <a:r>
              <a:rPr lang="en-US" dirty="0"/>
              <a:t>  </a:t>
            </a:r>
          </a:p>
          <a:p>
            <a:r>
              <a:rPr lang="en-US" dirty="0"/>
              <a:t>taskcat requires python3</a:t>
            </a:r>
          </a:p>
          <a:p>
            <a:r>
              <a:rPr lang="en-US" dirty="0"/>
              <a:t>Note: your python version may be python 2.7</a:t>
            </a:r>
          </a:p>
          <a:p>
            <a:r>
              <a:rPr lang="en-US" dirty="0"/>
              <a:t>Check your python version</a:t>
            </a:r>
          </a:p>
          <a:p>
            <a:r>
              <a:rPr lang="en-US" dirty="0"/>
              <a:t>– python –V</a:t>
            </a:r>
          </a:p>
          <a:p>
            <a:r>
              <a:rPr lang="en-US" dirty="0"/>
              <a:t>    if you are using python3 the output should reflect </a:t>
            </a:r>
            <a:r>
              <a:rPr lang="en-US" b="1" dirty="0"/>
              <a:t>Python 3.6.5</a:t>
            </a:r>
          </a:p>
          <a:p>
            <a:pPr marL="285750" indent="-285750">
              <a:buFontTx/>
              <a:buChar char="-"/>
            </a:pPr>
            <a:r>
              <a:rPr lang="en-US" dirty="0"/>
              <a:t>Install using pip3 install taskcat –user</a:t>
            </a:r>
          </a:p>
          <a:p>
            <a:r>
              <a:rPr lang="en-US" dirty="0"/>
              <a:t>Note: note –user will install taskcat executables in your home directory </a:t>
            </a:r>
          </a:p>
          <a:p>
            <a:r>
              <a:rPr lang="en-US" dirty="0"/>
              <a:t>Add Python bin to your path</a:t>
            </a:r>
          </a:p>
          <a:p>
            <a:r>
              <a:rPr lang="en-US" dirty="0"/>
              <a:t>export PATH=$PATH:~/Library/Python/3.6/bin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47730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25FB71-B862-9C44-A0CB-57BB9A78BF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3890" y="495641"/>
            <a:ext cx="10515600" cy="969405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Courier" pitchFamily="2" charset="0"/>
                <a:cs typeface="Helvetica Neue"/>
              </a:rPr>
              <a:t>Examples of Quick Starts</a:t>
            </a:r>
            <a:endParaRPr lang="en-US" sz="2800" dirty="0">
              <a:latin typeface="Courier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A03B72-2A3F-3C49-BFB6-8798AB1B54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890" y="1465046"/>
            <a:ext cx="5653097" cy="349868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1FD03D1-3B41-D142-B210-1364A5B82B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0133" y="2624306"/>
            <a:ext cx="2641600" cy="1473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F044F19-30A9-0C4A-8E49-3983D9C36C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88929" y="2572694"/>
            <a:ext cx="1231900" cy="148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7085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25FB71-B862-9C44-A0CB-57BB9A78BF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618" y="2577360"/>
            <a:ext cx="10515600" cy="969405"/>
          </a:xfrm>
        </p:spPr>
        <p:txBody>
          <a:bodyPr/>
          <a:lstStyle/>
          <a:p>
            <a:r>
              <a:rPr lang="en-US" dirty="0">
                <a:latin typeface="Courier" pitchFamily="2" charset="0"/>
                <a:cs typeface="Helvetica Neue"/>
              </a:rPr>
              <a:t>Quick Start Concepts</a:t>
            </a:r>
            <a:endParaRPr lang="en-US" dirty="0">
              <a:latin typeface="Courier" pitchFamily="2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938AB2B-96AE-CC48-9E2C-674CFBCF1B2B}"/>
              </a:ext>
            </a:extLst>
          </p:cNvPr>
          <p:cNvSpPr/>
          <p:nvPr/>
        </p:nvSpPr>
        <p:spPr>
          <a:xfrm>
            <a:off x="1413163" y="354676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>
                <a:latin typeface="Courier" pitchFamily="2" charset="0"/>
              </a:rPr>
              <a:t>Modularity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>
                <a:latin typeface="Courier" pitchFamily="2" charset="0"/>
              </a:rPr>
              <a:t>Portability</a:t>
            </a:r>
          </a:p>
        </p:txBody>
      </p:sp>
    </p:spTree>
    <p:extLst>
      <p:ext uri="{BB962C8B-B14F-4D97-AF65-F5344CB8AC3E}">
        <p14:creationId xmlns:p14="http://schemas.microsoft.com/office/powerpoint/2010/main" val="11127068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E5759BB-D52B-7441-83AB-750CDB4E5A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84433" y="227357"/>
            <a:ext cx="4905059" cy="583660"/>
          </a:xfrm>
        </p:spPr>
        <p:txBody>
          <a:bodyPr anchor="ctr">
            <a:normAutofit/>
          </a:bodyPr>
          <a:lstStyle/>
          <a:p>
            <a:pPr algn="r"/>
            <a:r>
              <a:rPr lang="en-US" sz="2800" dirty="0">
                <a:latin typeface="Courier" pitchFamily="2" charset="0"/>
              </a:rPr>
              <a:t>What are Quick Starts?</a:t>
            </a:r>
            <a:endParaRPr lang="en-US" sz="2800" dirty="0">
              <a:latin typeface="Courier" pitchFamily="2" charset="0"/>
              <a:cs typeface="Helvetica Neue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ACDBC5B-891B-474C-9FF5-AC7659CBD4FF}"/>
              </a:ext>
            </a:extLst>
          </p:cNvPr>
          <p:cNvSpPr txBox="1">
            <a:spLocks/>
          </p:cNvSpPr>
          <p:nvPr/>
        </p:nvSpPr>
        <p:spPr>
          <a:xfrm>
            <a:off x="0" y="2027046"/>
            <a:ext cx="12192000" cy="1971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lvl="1"/>
            <a:endParaRPr lang="en-US" sz="1100" b="0" dirty="0">
              <a:solidFill>
                <a:schemeClr val="bg1">
                  <a:lumMod val="65000"/>
                </a:schemeClr>
              </a:solidFill>
              <a:latin typeface="Helvetica Neue"/>
              <a:cs typeface="Helvetica Neue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EC7AB8D3-114B-504D-9843-CC2ACB3B31AB}"/>
              </a:ext>
            </a:extLst>
          </p:cNvPr>
          <p:cNvSpPr/>
          <p:nvPr/>
        </p:nvSpPr>
        <p:spPr>
          <a:xfrm>
            <a:off x="1824226" y="5194440"/>
            <a:ext cx="5069721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dirty="0"/>
              <a:t>More info: </a:t>
            </a:r>
            <a:r>
              <a:rPr lang="en-US" dirty="0">
                <a:hlinkClick r:id="rId2"/>
              </a:rPr>
              <a:t>https://aws.amazon.com/quickstart/faq/</a:t>
            </a:r>
            <a:endParaRPr lang="en-US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FBDEF84-B3EC-A049-8544-25224D1753BB}"/>
              </a:ext>
            </a:extLst>
          </p:cNvPr>
          <p:cNvSpPr/>
          <p:nvPr/>
        </p:nvSpPr>
        <p:spPr>
          <a:xfrm>
            <a:off x="797947" y="1958048"/>
            <a:ext cx="6096000" cy="203132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mazonEmber" panose="020B0603020204020204" pitchFamily="34" charset="0"/>
              </a:rPr>
              <a:t>Quick Starts are </a:t>
            </a:r>
            <a:r>
              <a:rPr lang="en-US" dirty="0">
                <a:solidFill>
                  <a:srgbClr val="002060"/>
                </a:solidFill>
                <a:latin typeface="AmazonEmber" panose="020B0603020204020204" pitchFamily="34" charset="0"/>
              </a:rPr>
              <a:t>automated reference deployments </a:t>
            </a:r>
            <a:r>
              <a:rPr lang="en-US" dirty="0">
                <a:solidFill>
                  <a:schemeClr val="bg1"/>
                </a:solidFill>
                <a:latin typeface="AmazonEmber" panose="020B0603020204020204" pitchFamily="34" charset="0"/>
              </a:rPr>
              <a:t>for key workloads on the AWS Cloud. </a:t>
            </a:r>
          </a:p>
          <a:p>
            <a:endParaRPr lang="en-US" dirty="0">
              <a:solidFill>
                <a:schemeClr val="bg1"/>
              </a:solidFill>
              <a:latin typeface="AmazonEmber" panose="020B0603020204020204" pitchFamily="34" charset="0"/>
            </a:endParaRPr>
          </a:p>
          <a:p>
            <a:r>
              <a:rPr lang="en-US" dirty="0">
                <a:solidFill>
                  <a:schemeClr val="bg1"/>
                </a:solidFill>
                <a:latin typeface="AmazonEmber" panose="020B0603020204020204" pitchFamily="34" charset="0"/>
              </a:rPr>
              <a:t>Each Quick Start launches, configures, and runs the AWS compute, network, storage, and other services required to deploy a specific workload on AWS, using AWS best practices for security and availability.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DF0228C8-4D38-E24A-AE8B-936192F6BA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4433" y="1265919"/>
            <a:ext cx="5798761" cy="3711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9614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25FB71-B862-9C44-A0CB-57BB9A78BF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618" y="2577360"/>
            <a:ext cx="10515600" cy="969405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Courier" pitchFamily="2" charset="0"/>
                <a:cs typeface="Helvetica Neue"/>
              </a:rPr>
              <a:t>Quick Start Concepts</a:t>
            </a:r>
            <a:br>
              <a:rPr lang="en-US" dirty="0">
                <a:latin typeface="Courier" pitchFamily="2" charset="0"/>
                <a:cs typeface="Helvetica Neue"/>
              </a:rPr>
            </a:br>
            <a:endParaRPr lang="en-US" dirty="0"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12787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E5759BB-D52B-7441-83AB-750CDB4E5A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71038" y="227357"/>
            <a:ext cx="4518454" cy="583660"/>
          </a:xfrm>
        </p:spPr>
        <p:txBody>
          <a:bodyPr anchor="ctr">
            <a:normAutofit/>
          </a:bodyPr>
          <a:lstStyle/>
          <a:p>
            <a:pPr algn="r"/>
            <a:r>
              <a:rPr lang="en-US" altLang="en-US" sz="2400" dirty="0">
                <a:solidFill>
                  <a:srgbClr val="000000"/>
                </a:solidFill>
                <a:latin typeface="Courier" pitchFamily="2" charset="0"/>
              </a:rPr>
              <a:t>Modularity</a:t>
            </a:r>
            <a:endParaRPr lang="en-US" sz="2400" dirty="0">
              <a:latin typeface="Courier" pitchFamily="2" charset="0"/>
              <a:cs typeface="Helvetica Neue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ACDBC5B-891B-474C-9FF5-AC7659CBD4FF}"/>
              </a:ext>
            </a:extLst>
          </p:cNvPr>
          <p:cNvSpPr txBox="1">
            <a:spLocks/>
          </p:cNvSpPr>
          <p:nvPr/>
        </p:nvSpPr>
        <p:spPr>
          <a:xfrm>
            <a:off x="0" y="2027046"/>
            <a:ext cx="12192000" cy="1971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lvl="1"/>
            <a:endParaRPr lang="en-US" sz="1100" b="0" dirty="0">
              <a:solidFill>
                <a:schemeClr val="bg1">
                  <a:lumMod val="65000"/>
                </a:schemeClr>
              </a:solidFill>
              <a:latin typeface="Helvetica Neue"/>
              <a:cs typeface="Helvetica Neue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B995835-7ECB-BA4C-B9E2-80C584C252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60655" y="1911581"/>
            <a:ext cx="5237018" cy="3212472"/>
          </a:xfrm>
          <a:prstGeom prst="rect">
            <a:avLst/>
          </a:prstGeom>
          <a:ln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91440" tIns="-228528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Lucida Sans Unicode" panose="020B0602030504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Lucida Sans Unicode" panose="020B0602030504020204" pitchFamily="34" charset="0"/>
              </a:rPr>
              <a:t>The master template deploys one or more nested stacks, depending on the Quick Start.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600" dirty="0">
              <a:solidFill>
                <a:schemeClr val="bg1"/>
              </a:solidFill>
              <a:latin typeface="Lucida Sans Unicode" panose="020B0602030504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Lucida Sans Unicode" panose="020B0602030504020204" pitchFamily="34" charset="0"/>
              </a:rPr>
              <a:t>One or more of those nested stacks will deploy the actual workload of the Quick Start, while the others will be referenced as submodules (inside the /submodules/</a:t>
            </a:r>
            <a:r>
              <a:rPr kumimoji="0" lang="en-US" altLang="en-US" sz="1600" b="0" i="1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Lucida Sans Unicode" panose="020B0602030504020204" pitchFamily="34" charset="0"/>
              </a:rPr>
              <a:t>quickstart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Lucida Sans Unicode" panose="020B0602030504020204" pitchFamily="34" charset="0"/>
              </a:rPr>
              <a:t>-repo-name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Lucida Sans Unicode" panose="020B0602030504020204" pitchFamily="34" charset="0"/>
              </a:rPr>
              <a:t>folder for each referenced Quick Start in Git at a particular commit level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600" dirty="0">
              <a:solidFill>
                <a:schemeClr val="bg1"/>
              </a:solidFill>
              <a:latin typeface="Lucida Sans Unicode" panose="020B0602030504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Lucida Sans Unicode" panose="020B0602030504020204" pitchFamily="34" charset="0"/>
              </a:rPr>
              <a:t>This ensure that </a:t>
            </a:r>
            <a:r>
              <a:rPr lang="en-US" altLang="en-US" sz="1600" dirty="0">
                <a:solidFill>
                  <a:schemeClr val="bg1"/>
                </a:solidFill>
                <a:latin typeface="Lucida Sans Unicode" panose="020B0602030504020204" pitchFamily="34" charset="0"/>
              </a:rPr>
              <a:t>the reference is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Lucida Sans Unicode" panose="020B0602030504020204" pitchFamily="34" charset="0"/>
              </a:rPr>
              <a:t> repeatable and does not change unexpectedly. </a:t>
            </a:r>
            <a:endParaRPr kumimoji="0" lang="en-US" altLang="en-US" sz="94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Lucida Sans Unicode" panose="020B0602030504020204" pitchFamily="34" charset="0"/>
            </a:endParaRPr>
          </a:p>
        </p:txBody>
      </p:sp>
      <p:pic>
        <p:nvPicPr>
          <p:cNvPr id="2050" name="Picture 2" descr="Modular infrastructure for Quick Start templates">
            <a:extLst>
              <a:ext uri="{FF2B5EF4-FFF2-40B4-BE49-F238E27FC236}">
                <a16:creationId xmlns:a16="http://schemas.microsoft.com/office/drawing/2014/main" id="{DEF95283-312B-1F4D-B859-C5544FB71D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6074" y="811017"/>
            <a:ext cx="5608507" cy="5175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25484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E5759BB-D52B-7441-83AB-750CDB4E5A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71038" y="227357"/>
            <a:ext cx="4518454" cy="583660"/>
          </a:xfrm>
        </p:spPr>
        <p:txBody>
          <a:bodyPr anchor="ctr">
            <a:normAutofit/>
          </a:bodyPr>
          <a:lstStyle/>
          <a:p>
            <a:pPr algn="r"/>
            <a:r>
              <a:rPr lang="en-US" altLang="en-US" sz="2400" dirty="0">
                <a:solidFill>
                  <a:srgbClr val="000000"/>
                </a:solidFill>
                <a:latin typeface="Courier" pitchFamily="2" charset="0"/>
              </a:rPr>
              <a:t>Portability</a:t>
            </a:r>
            <a:endParaRPr lang="en-US" sz="2400" dirty="0">
              <a:latin typeface="Courier" pitchFamily="2" charset="0"/>
              <a:cs typeface="Helvetica Neue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ACDBC5B-891B-474C-9FF5-AC7659CBD4FF}"/>
              </a:ext>
            </a:extLst>
          </p:cNvPr>
          <p:cNvSpPr txBox="1">
            <a:spLocks/>
          </p:cNvSpPr>
          <p:nvPr/>
        </p:nvSpPr>
        <p:spPr>
          <a:xfrm>
            <a:off x="0" y="2027046"/>
            <a:ext cx="12192000" cy="1971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lvl="1"/>
            <a:endParaRPr lang="en-US" sz="1100" b="0" dirty="0">
              <a:solidFill>
                <a:schemeClr val="bg1">
                  <a:lumMod val="65000"/>
                </a:schemeClr>
              </a:solidFill>
              <a:latin typeface="Helvetica Neue"/>
              <a:cs typeface="Helvetica Neue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65AD90C-1E9B-374B-BFBF-336CCDEF3E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852" y="1958109"/>
            <a:ext cx="11147640" cy="3195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9994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25FB71-B862-9C44-A0CB-57BB9A78BF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618" y="2577360"/>
            <a:ext cx="10515600" cy="969405"/>
          </a:xfrm>
        </p:spPr>
        <p:txBody>
          <a:bodyPr/>
          <a:lstStyle/>
          <a:p>
            <a:r>
              <a:rPr lang="en-US" dirty="0">
                <a:latin typeface="Courier" pitchFamily="2" charset="0"/>
                <a:cs typeface="Helvetica Neue"/>
              </a:rPr>
              <a:t>How are QuickStart Maintained?</a:t>
            </a:r>
            <a:endParaRPr lang="en-US" dirty="0"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99370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22935</TotalTime>
  <Words>924</Words>
  <Application>Microsoft Macintosh PowerPoint</Application>
  <PresentationFormat>Widescreen</PresentationFormat>
  <Paragraphs>158</Paragraphs>
  <Slides>27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6" baseType="lpstr">
      <vt:lpstr>AmazonEmber</vt:lpstr>
      <vt:lpstr>Arial</vt:lpstr>
      <vt:lpstr>Calibri</vt:lpstr>
      <vt:lpstr>Calibri Light</vt:lpstr>
      <vt:lpstr>Courier</vt:lpstr>
      <vt:lpstr>Helvetica Neue</vt:lpstr>
      <vt:lpstr>Lucida Sans Unicode</vt:lpstr>
      <vt:lpstr>Roboto</vt:lpstr>
      <vt:lpstr>Office Theme</vt:lpstr>
      <vt:lpstr>PowerPoint Presentation</vt:lpstr>
      <vt:lpstr>Where can I find Quick Starts</vt:lpstr>
      <vt:lpstr>Examples of Quick Starts</vt:lpstr>
      <vt:lpstr>Quick Start Concepts</vt:lpstr>
      <vt:lpstr>What are Quick Starts?</vt:lpstr>
      <vt:lpstr>Quick Start Concepts </vt:lpstr>
      <vt:lpstr>Modularity</vt:lpstr>
      <vt:lpstr>Portability</vt:lpstr>
      <vt:lpstr>How are QuickStart Maintained?</vt:lpstr>
      <vt:lpstr>Maintenance Structure</vt:lpstr>
      <vt:lpstr>QuickStart automated workflow</vt:lpstr>
      <vt:lpstr>Developing with TaskCat</vt:lpstr>
      <vt:lpstr>TaskCat</vt:lpstr>
      <vt:lpstr>Consistency during development</vt:lpstr>
      <vt:lpstr>Features of TaskCat</vt:lpstr>
      <vt:lpstr>Runtime-injection</vt:lpstr>
      <vt:lpstr>Runtime-injection</vt:lpstr>
      <vt:lpstr>Setting up TaskCat deployments</vt:lpstr>
      <vt:lpstr>Taskcat config file</vt:lpstr>
      <vt:lpstr>Taskcat (Screen Shots) </vt:lpstr>
      <vt:lpstr>Running TaskCat</vt:lpstr>
      <vt:lpstr>Taskcat Run (Screen Shots) </vt:lpstr>
      <vt:lpstr>Taskcat Run (Screen Shots) </vt:lpstr>
      <vt:lpstr>Taskcat Run (Screen Shots) </vt:lpstr>
      <vt:lpstr>Taskcat Run (Screen Shots) </vt:lpstr>
      <vt:lpstr>Installing Taskcat</vt:lpstr>
      <vt:lpstr>Installing taskcat</vt:lpstr>
    </vt:vector>
  </TitlesOfParts>
  <Company/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Tony Vattathil</dc:creator>
  <cp:lastModifiedBy>Tony Vattathil</cp:lastModifiedBy>
  <cp:revision>81</cp:revision>
  <dcterms:created xsi:type="dcterms:W3CDTF">2018-05-29T22:12:38Z</dcterms:created>
  <dcterms:modified xsi:type="dcterms:W3CDTF">2018-06-27T04:11:09Z</dcterms:modified>
</cp:coreProperties>
</file>